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BBCA55-5825-4887-8231-216B6062E433}"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B2DF2C-B78B-4CD6-A112-7A3713F833C1}" type="slidenum">
              <a:rPr lang="en-GB" smtClean="0"/>
              <a:t>‹#›</a:t>
            </a:fld>
            <a:endParaRPr lang="en-GB"/>
          </a:p>
        </p:txBody>
      </p:sp>
    </p:spTree>
    <p:extLst>
      <p:ext uri="{BB962C8B-B14F-4D97-AF65-F5344CB8AC3E}">
        <p14:creationId xmlns:p14="http://schemas.microsoft.com/office/powerpoint/2010/main" val="9658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lvl="0" indent="0" algn="l" defTabSz="497754"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649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baseline="0" dirty="0" smtClean="0"/>
              <a:t>MR scans of two early stage alzheimer patients it is </a:t>
            </a:r>
            <a:r>
              <a:rPr lang="it-IT" baseline="0" dirty="0"/>
              <a:t>hard to see any structural differences between </a:t>
            </a:r>
            <a:r>
              <a:rPr lang="it-IT" baseline="0" dirty="0" smtClean="0"/>
              <a:t>them.</a:t>
            </a:r>
            <a:endParaRPr lang="it-IT" baseline="0" dirty="0"/>
          </a:p>
          <a:p>
            <a:r>
              <a:rPr lang="it-IT" baseline="0" dirty="0" smtClean="0"/>
              <a:t>On the other hand, an amyloid </a:t>
            </a:r>
            <a:r>
              <a:rPr lang="it-IT" baseline="0" dirty="0"/>
              <a:t>PET scan: allows for detection of changes very early in the </a:t>
            </a:r>
            <a:r>
              <a:rPr lang="it-IT" baseline="0" dirty="0" smtClean="0"/>
              <a:t>disease. Here it is clear that Patient A has a lot of amyloid depositions in the GM, in contrast to patient B.</a:t>
            </a:r>
          </a:p>
          <a:p>
            <a:endParaRPr lang="it-IT" baseline="0" dirty="0"/>
          </a:p>
          <a:p>
            <a:r>
              <a:rPr lang="it-IT" baseline="0" dirty="0" smtClean="0"/>
              <a:t>Within </a:t>
            </a:r>
            <a:r>
              <a:rPr lang="it-IT" baseline="0" dirty="0"/>
              <a:t>Amypad, we are interested </a:t>
            </a:r>
            <a:r>
              <a:rPr lang="it-IT" baseline="0" dirty="0" smtClean="0"/>
              <a:t>in this Amyloid beta protein. Because the accumulates of Abeta in </a:t>
            </a:r>
            <a:r>
              <a:rPr lang="it-IT" baseline="0" dirty="0"/>
              <a:t>the brain </a:t>
            </a:r>
            <a:r>
              <a:rPr lang="it-IT" baseline="0" dirty="0" smtClean="0"/>
              <a:t>is the </a:t>
            </a:r>
            <a:r>
              <a:rPr lang="it-IT" baseline="0" dirty="0"/>
              <a:t>first hallmark of Alzheimer’s Disease </a:t>
            </a:r>
            <a:endParaRPr lang="it-IT" dirty="0"/>
          </a:p>
          <a:p>
            <a:endParaRPr lang="it-IT" baseline="0" dirty="0" smtClean="0"/>
          </a:p>
          <a:p>
            <a:r>
              <a:rPr lang="it-IT" baseline="0" dirty="0" smtClean="0"/>
              <a:t>Within 2 studies:</a:t>
            </a:r>
          </a:p>
          <a:p>
            <a:pPr marL="342900" indent="-342900">
              <a:buAutoNum type="arabicPeriod"/>
            </a:pPr>
            <a:r>
              <a:rPr lang="it-IT" baseline="0" dirty="0" smtClean="0"/>
              <a:t>Diagnostic study: diagnostic value, patient management, 8 </a:t>
            </a:r>
            <a:r>
              <a:rPr lang="it-IT" baseline="0" dirty="0"/>
              <a:t>centers - 900subj </a:t>
            </a:r>
            <a:r>
              <a:rPr lang="it-IT" baseline="0" dirty="0">
                <a:sym typeface="Wingdings" panose="05000000000000000000" pitchFamily="2" charset="2"/>
              </a:rPr>
              <a:t> 1200</a:t>
            </a:r>
            <a:r>
              <a:rPr lang="it-IT" baseline="0" dirty="0"/>
              <a:t>scans</a:t>
            </a:r>
            <a:r>
              <a:rPr lang="it-IT" baseline="0" dirty="0">
                <a:sym typeface="Wingdings" panose="05000000000000000000" pitchFamily="2" charset="2"/>
              </a:rPr>
              <a:t> </a:t>
            </a:r>
            <a:endParaRPr lang="it-IT" baseline="0" dirty="0" smtClean="0">
              <a:sym typeface="Wingdings" panose="05000000000000000000" pitchFamily="2" charset="2"/>
            </a:endParaRPr>
          </a:p>
          <a:p>
            <a:pPr marL="342900" indent="-342900">
              <a:buAutoNum type="arabicPeriod"/>
            </a:pPr>
            <a:r>
              <a:rPr lang="it-IT" baseline="0" dirty="0" smtClean="0"/>
              <a:t>Prognostic study: secondary prevention studies, risk stratification, </a:t>
            </a:r>
            <a:r>
              <a:rPr lang="it-IT" baseline="0" dirty="0"/>
              <a:t>up to 20 centers (epad and amypad) -2000sub 3000scans</a:t>
            </a:r>
            <a:endParaRPr lang="it-IT" dirty="0"/>
          </a:p>
          <a:p>
            <a:endParaRPr lang="it-IT" dirty="0" smtClean="0"/>
          </a:p>
          <a:p>
            <a:r>
              <a:rPr lang="it-IT" dirty="0" smtClean="0"/>
              <a:t>The total of  4200 </a:t>
            </a:r>
            <a:r>
              <a:rPr lang="it-IT" dirty="0"/>
              <a:t>scans within </a:t>
            </a:r>
            <a:r>
              <a:rPr lang="it-IT" dirty="0" smtClean="0"/>
              <a:t>project</a:t>
            </a:r>
            <a:r>
              <a:rPr lang="it-IT" baseline="0" dirty="0" smtClean="0"/>
              <a:t> are possible </a:t>
            </a:r>
            <a:r>
              <a:rPr lang="it-IT" dirty="0" smtClean="0"/>
              <a:t>due </a:t>
            </a:r>
            <a:r>
              <a:rPr lang="it-IT" dirty="0"/>
              <a:t>to the collaboration with large</a:t>
            </a:r>
            <a:r>
              <a:rPr lang="it-IT" baseline="0" dirty="0"/>
              <a:t> pharmaceutical companies, with tracer delivery all over Europe, centers all over Europe can be involved. Hence, we can reach the amount of scans, which will lead to a high power to detect changes.</a:t>
            </a:r>
            <a:endParaRPr lang="it-IT" dirty="0"/>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6737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For visualization and quantification purposes,</a:t>
            </a:r>
            <a:r>
              <a:rPr lang="it-IT" baseline="0" dirty="0" smtClean="0"/>
              <a:t> two different kinds of scans are used</a:t>
            </a:r>
          </a:p>
          <a:p>
            <a:endParaRPr lang="it-IT" baseline="0" dirty="0" smtClean="0"/>
          </a:p>
          <a:p>
            <a:r>
              <a:rPr lang="it-IT" dirty="0" smtClean="0"/>
              <a:t>0 </a:t>
            </a:r>
            <a:r>
              <a:rPr lang="it-IT" dirty="0"/>
              <a:t>min = PET radioactive tracer injected</a:t>
            </a:r>
          </a:p>
          <a:p>
            <a:r>
              <a:rPr lang="it-IT" dirty="0"/>
              <a:t>Explain advantages and disadvantages</a:t>
            </a:r>
            <a:r>
              <a:rPr lang="it-IT" baseline="0" dirty="0"/>
              <a:t> of static and of dynamic scan</a:t>
            </a:r>
          </a:p>
          <a:p>
            <a:pPr marL="342900" marR="0" lvl="0" indent="-342900" algn="l" defTabSz="497754" rtl="0" eaLnBrk="1" fontAlgn="auto" latinLnBrk="0" hangingPunct="1">
              <a:lnSpc>
                <a:spcPct val="100000"/>
              </a:lnSpc>
              <a:spcBef>
                <a:spcPts val="0"/>
              </a:spcBef>
              <a:spcAft>
                <a:spcPts val="0"/>
              </a:spcAft>
              <a:buClrTx/>
              <a:buSzTx/>
              <a:buFontTx/>
              <a:buAutoNum type="arabicPeriod"/>
              <a:tabLst/>
              <a:defRPr/>
            </a:pPr>
            <a:r>
              <a:rPr lang="it-IT" dirty="0"/>
              <a:t>90-110 = Static scan acquired </a:t>
            </a:r>
            <a:r>
              <a:rPr lang="it-IT" dirty="0">
                <a:sym typeface="Wingdings" panose="05000000000000000000" pitchFamily="2" charset="2"/>
              </a:rPr>
              <a:t> </a:t>
            </a:r>
            <a:r>
              <a:rPr lang="it-IT" baseline="0" dirty="0"/>
              <a:t>Short, useful for positive/negative classification </a:t>
            </a:r>
            <a:r>
              <a:rPr lang="it-IT" baseline="0" dirty="0">
                <a:solidFill>
                  <a:srgbClr val="FF0000"/>
                </a:solidFill>
              </a:rPr>
              <a:t>[indirect measure of amyloid load, biased by other factors..)]</a:t>
            </a:r>
          </a:p>
          <a:p>
            <a:pPr marL="342900" marR="0" lvl="0" indent="-342900" algn="l" defTabSz="497754" rtl="0" eaLnBrk="1" fontAlgn="auto" latinLnBrk="0" hangingPunct="1">
              <a:lnSpc>
                <a:spcPct val="100000"/>
              </a:lnSpc>
              <a:spcBef>
                <a:spcPts val="0"/>
              </a:spcBef>
              <a:spcAft>
                <a:spcPts val="0"/>
              </a:spcAft>
              <a:buClrTx/>
              <a:buSzTx/>
              <a:buFontTx/>
              <a:buAutoNum type="arabicPeriod"/>
              <a:tabLst/>
              <a:defRPr/>
            </a:pPr>
            <a:r>
              <a:rPr lang="it-IT" dirty="0"/>
              <a:t>0-110</a:t>
            </a:r>
            <a:r>
              <a:rPr lang="it-IT" baseline="0" dirty="0"/>
              <a:t> = Dynamic scan acquired </a:t>
            </a:r>
            <a:r>
              <a:rPr lang="it-IT" baseline="0" dirty="0">
                <a:sym typeface="Wingdings" panose="05000000000000000000" pitchFamily="2" charset="2"/>
              </a:rPr>
              <a:t> </a:t>
            </a:r>
            <a:r>
              <a:rPr lang="it-IT" baseline="0" dirty="0"/>
              <a:t>Long, burdensome to patient, especially AD patient (difficult to lay still for so long) , less efficient scanner and tracer batch use.</a:t>
            </a:r>
          </a:p>
          <a:p>
            <a:pPr marL="342900" marR="0" lvl="0" indent="-342900" algn="l" defTabSz="497754" rtl="0" eaLnBrk="1" fontAlgn="auto" latinLnBrk="0" hangingPunct="1">
              <a:lnSpc>
                <a:spcPct val="100000"/>
              </a:lnSpc>
              <a:spcBef>
                <a:spcPts val="0"/>
              </a:spcBef>
              <a:spcAft>
                <a:spcPts val="0"/>
              </a:spcAft>
              <a:buClrTx/>
              <a:buSzTx/>
              <a:buFontTx/>
              <a:buAutoNum type="arabicPeriod"/>
              <a:tabLst/>
              <a:defRPr/>
            </a:pPr>
            <a:endParaRPr lang="it-IT" baseline="0" dirty="0"/>
          </a:p>
          <a:p>
            <a:pPr marL="342900" marR="0" lvl="0" indent="-342900" algn="l" defTabSz="497754" rtl="0" eaLnBrk="1" fontAlgn="auto" latinLnBrk="0" hangingPunct="1">
              <a:lnSpc>
                <a:spcPct val="100000"/>
              </a:lnSpc>
              <a:spcBef>
                <a:spcPts val="0"/>
              </a:spcBef>
              <a:spcAft>
                <a:spcPts val="0"/>
              </a:spcAft>
              <a:buClrTx/>
              <a:buSzTx/>
              <a:buFontTx/>
              <a:buAutoNum type="arabicPeriod"/>
              <a:tabLst/>
              <a:defRPr/>
            </a:pPr>
            <a:r>
              <a:rPr lang="it-IT" baseline="0" dirty="0">
                <a:sym typeface="Wingdings" panose="05000000000000000000" pitchFamily="2" charset="2"/>
              </a:rPr>
              <a:t> Goal to have the agreed number of scans within the agreed tracer batch production, and high quality data for longitudinal analysis.</a:t>
            </a:r>
            <a:endParaRPr lang="it-IT" baseline="0" dirty="0"/>
          </a:p>
          <a:p>
            <a:pPr marL="342900" indent="-342900">
              <a:buAutoNum type="arabicPeriod"/>
            </a:pPr>
            <a:r>
              <a:rPr lang="it-IT" baseline="0" dirty="0"/>
              <a:t>Therefore, introduction of a protocol in which the patient is scanned immediately after tracer injection and during the late static interval. = break in between for resting. Trade off between accuracy and scanning time. Enables us to scan </a:t>
            </a:r>
            <a:r>
              <a:rPr lang="it-IT" baseline="0" dirty="0" smtClean="0"/>
              <a:t>enough </a:t>
            </a:r>
            <a:r>
              <a:rPr lang="it-IT" baseline="0" dirty="0"/>
              <a:t>patients from one batch. </a:t>
            </a:r>
            <a:endParaRPr lang="it-IT" dirty="0"/>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5537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285750" marR="0" lvl="0" indent="-285750" algn="l" defTabSz="497754" rtl="0" eaLnBrk="1" fontAlgn="auto" latinLnBrk="0" hangingPunct="1">
              <a:lnSpc>
                <a:spcPct val="100000"/>
              </a:lnSpc>
              <a:spcBef>
                <a:spcPts val="0"/>
              </a:spcBef>
              <a:spcAft>
                <a:spcPts val="0"/>
              </a:spcAft>
              <a:buClrTx/>
              <a:buSzTx/>
              <a:buFontTx/>
              <a:buChar char="-"/>
              <a:tabLst/>
              <a:defRPr/>
            </a:pPr>
            <a:r>
              <a:rPr lang="it-IT" baseline="0" dirty="0"/>
              <a:t>The project was possible because of the clinical PET data provided by GE and </a:t>
            </a:r>
            <a:r>
              <a:rPr lang="it-IT" baseline="0" dirty="0" smtClean="0"/>
              <a:t>Piramal of the two amyloid tracers used in AMYPAD.</a:t>
            </a:r>
          </a:p>
          <a:p>
            <a:pPr marL="285750" marR="0" lvl="0" indent="-285750" algn="l" defTabSz="497754" rtl="0" eaLnBrk="1" fontAlgn="auto" latinLnBrk="0" hangingPunct="1">
              <a:lnSpc>
                <a:spcPct val="100000"/>
              </a:lnSpc>
              <a:spcBef>
                <a:spcPts val="0"/>
              </a:spcBef>
              <a:spcAft>
                <a:spcPts val="0"/>
              </a:spcAft>
              <a:buClrTx/>
              <a:buSzTx/>
              <a:buFontTx/>
              <a:buChar char="-"/>
              <a:tabLst/>
              <a:defRPr/>
            </a:pPr>
            <a:r>
              <a:rPr lang="it-IT" baseline="0" dirty="0" smtClean="0"/>
              <a:t>Discuss steps.</a:t>
            </a:r>
            <a:endParaRPr lang="it-IT" baseline="0" dirty="0"/>
          </a:p>
          <a:p>
            <a:pPr marL="285750" marR="0" lvl="0" indent="-285750" algn="l" defTabSz="497754" rtl="0" eaLnBrk="1" fontAlgn="auto" latinLnBrk="0" hangingPunct="1">
              <a:lnSpc>
                <a:spcPct val="100000"/>
              </a:lnSpc>
              <a:spcBef>
                <a:spcPts val="0"/>
              </a:spcBef>
              <a:spcAft>
                <a:spcPts val="0"/>
              </a:spcAft>
              <a:buClrTx/>
              <a:buSzTx/>
              <a:buFontTx/>
              <a:buChar char="-"/>
              <a:tabLst/>
              <a:defRPr/>
            </a:pPr>
            <a:r>
              <a:rPr lang="it-IT" baseline="0" dirty="0"/>
              <a:t>Many oppportunities to receive feedback from people with various backgrounds, industry and academia, clinicians, physisists etc. </a:t>
            </a:r>
          </a:p>
          <a:p>
            <a:pPr marL="285750" marR="0" lvl="0" indent="-285750" algn="l" defTabSz="497754" rtl="0" eaLnBrk="1" fontAlgn="auto" latinLnBrk="0" hangingPunct="1">
              <a:lnSpc>
                <a:spcPct val="100000"/>
              </a:lnSpc>
              <a:spcBef>
                <a:spcPts val="0"/>
              </a:spcBef>
              <a:spcAft>
                <a:spcPts val="0"/>
              </a:spcAft>
              <a:buClrTx/>
              <a:buSzTx/>
              <a:buFontTx/>
              <a:buChar char="-"/>
              <a:tabLst/>
              <a:defRPr/>
            </a:pPr>
            <a:endParaRPr lang="it-IT" dirty="0" smtClean="0"/>
          </a:p>
          <a:p>
            <a:pPr marL="285750" marR="0" lvl="0" indent="-285750" algn="l" defTabSz="497754" rtl="0" eaLnBrk="1" fontAlgn="auto" latinLnBrk="0" hangingPunct="1">
              <a:lnSpc>
                <a:spcPct val="100000"/>
              </a:lnSpc>
              <a:spcBef>
                <a:spcPts val="0"/>
              </a:spcBef>
              <a:spcAft>
                <a:spcPts val="0"/>
              </a:spcAft>
              <a:buClrTx/>
              <a:buSzTx/>
              <a:buFontTx/>
              <a:buChar char="-"/>
              <a:tabLst/>
              <a:defRPr/>
            </a:pPr>
            <a:endParaRPr lang="it-IT" dirty="0" smtClean="0"/>
          </a:p>
          <a:p>
            <a:pPr marL="285750" marR="0" lvl="0" indent="-285750" algn="l" defTabSz="497754" rtl="0" eaLnBrk="1" fontAlgn="auto" latinLnBrk="0" hangingPunct="1">
              <a:lnSpc>
                <a:spcPct val="100000"/>
              </a:lnSpc>
              <a:spcBef>
                <a:spcPts val="0"/>
              </a:spcBef>
              <a:spcAft>
                <a:spcPts val="0"/>
              </a:spcAft>
              <a:buClrTx/>
              <a:buSzTx/>
              <a:buFontTx/>
              <a:buChar char="-"/>
              <a:tabLst/>
              <a:defRPr/>
            </a:pPr>
            <a:r>
              <a:rPr lang="it-IT" dirty="0" smtClean="0"/>
              <a:t>Extra:</a:t>
            </a:r>
            <a:endParaRPr lang="it-IT" dirty="0"/>
          </a:p>
          <a:p>
            <a:pPr marL="0" marR="0" lvl="0" indent="0" algn="l" defTabSz="497754" rtl="0" eaLnBrk="1" fontAlgn="auto" latinLnBrk="0" hangingPunct="1">
              <a:lnSpc>
                <a:spcPct val="100000"/>
              </a:lnSpc>
              <a:spcBef>
                <a:spcPts val="0"/>
              </a:spcBef>
              <a:spcAft>
                <a:spcPts val="0"/>
              </a:spcAft>
              <a:buClrTx/>
              <a:buSzTx/>
              <a:buFontTx/>
              <a:buNone/>
              <a:tabLst/>
              <a:defRPr/>
            </a:pPr>
            <a:r>
              <a:rPr lang="it-IT" dirty="0"/>
              <a:t>Concrete challenge of my research </a:t>
            </a:r>
            <a:r>
              <a:rPr lang="it-IT" dirty="0">
                <a:sym typeface="Wingdings" panose="05000000000000000000" pitchFamily="2" charset="2"/>
              </a:rPr>
              <a:t> based upon limited amounts of data, run simulations to understand the effect of a resting period in between the short scans on quantification of amyloid load. </a:t>
            </a:r>
          </a:p>
          <a:p>
            <a:pPr marL="0" marR="0" lvl="0" indent="0" algn="l" defTabSz="497754" rtl="0" eaLnBrk="1" fontAlgn="auto" latinLnBrk="0" hangingPunct="1">
              <a:lnSpc>
                <a:spcPct val="100000"/>
              </a:lnSpc>
              <a:spcBef>
                <a:spcPts val="0"/>
              </a:spcBef>
              <a:spcAft>
                <a:spcPts val="0"/>
              </a:spcAft>
              <a:buClrTx/>
              <a:buSzTx/>
              <a:buFontTx/>
              <a:buNone/>
              <a:tabLst/>
              <a:defRPr/>
            </a:pPr>
            <a:r>
              <a:rPr lang="it-IT" dirty="0" smtClean="0">
                <a:sym typeface="Wingdings" panose="05000000000000000000" pitchFamily="2" charset="2"/>
              </a:rPr>
              <a:t>- Different noise levels: regions</a:t>
            </a:r>
            <a:r>
              <a:rPr lang="it-IT" baseline="0" dirty="0" smtClean="0">
                <a:sym typeface="Wingdings" panose="05000000000000000000" pitchFamily="2" charset="2"/>
              </a:rPr>
              <a:t> </a:t>
            </a:r>
            <a:r>
              <a:rPr lang="it-IT" baseline="0" dirty="0">
                <a:sym typeface="Wingdings" panose="05000000000000000000" pitchFamily="2" charset="2"/>
              </a:rPr>
              <a:t>of different sizes </a:t>
            </a:r>
            <a:r>
              <a:rPr lang="it-IT" baseline="0" dirty="0" smtClean="0">
                <a:sym typeface="Wingdings" panose="05000000000000000000" pitchFamily="2" charset="2"/>
              </a:rPr>
              <a:t>/ other sources of noise: higher </a:t>
            </a:r>
            <a:r>
              <a:rPr lang="it-IT" baseline="0" dirty="0">
                <a:sym typeface="Wingdings" panose="05000000000000000000" pitchFamily="2" charset="2"/>
              </a:rPr>
              <a:t>tracer injection </a:t>
            </a:r>
            <a:endParaRPr lang="it-IT" dirty="0">
              <a:sym typeface="Wingdings" panose="05000000000000000000" pitchFamily="2" charset="2"/>
            </a:endParaRPr>
          </a:p>
          <a:p>
            <a:pPr marL="0" marR="0" lvl="0" indent="0" algn="l" defTabSz="497754" rtl="0" eaLnBrk="1" fontAlgn="auto" latinLnBrk="0" hangingPunct="1">
              <a:lnSpc>
                <a:spcPct val="100000"/>
              </a:lnSpc>
              <a:spcBef>
                <a:spcPts val="0"/>
              </a:spcBef>
              <a:spcAft>
                <a:spcPts val="0"/>
              </a:spcAft>
              <a:buClrTx/>
              <a:buSzTx/>
              <a:buFontTx/>
              <a:buNone/>
              <a:tabLst/>
              <a:defRPr/>
            </a:pPr>
            <a:endParaRPr lang="it-IT" baseline="0" dirty="0"/>
          </a:p>
          <a:p>
            <a:endParaRPr lang="it-IT" dirty="0"/>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3037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285750" indent="-285750">
              <a:buFontTx/>
              <a:buChar char="-"/>
            </a:pPr>
            <a:r>
              <a:rPr lang="it-IT" dirty="0"/>
              <a:t>30-90 most</a:t>
            </a:r>
            <a:r>
              <a:rPr lang="it-IT" baseline="0" dirty="0"/>
              <a:t> optimal for both </a:t>
            </a:r>
            <a:r>
              <a:rPr lang="it-IT" baseline="0" dirty="0" smtClean="0"/>
              <a:t>amyloid PET tracers</a:t>
            </a:r>
          </a:p>
          <a:p>
            <a:pPr marL="285750" indent="-285750">
              <a:buFontTx/>
              <a:buChar char="-"/>
            </a:pPr>
            <a:r>
              <a:rPr lang="it-IT" baseline="0" dirty="0" smtClean="0"/>
              <a:t>Patients have one hour in between for resting</a:t>
            </a:r>
            <a:endParaRPr lang="it-IT" baseline="0" dirty="0"/>
          </a:p>
          <a:p>
            <a:pPr marL="285750" indent="-285750">
              <a:buFontTx/>
              <a:buChar char="-"/>
            </a:pPr>
            <a:r>
              <a:rPr lang="it-IT" baseline="0" dirty="0" smtClean="0"/>
              <a:t>Enables interleaved </a:t>
            </a:r>
            <a:r>
              <a:rPr lang="it-IT" baseline="0" dirty="0"/>
              <a:t>scanning = efficient tracer batch and scanner usage</a:t>
            </a:r>
            <a:r>
              <a:rPr lang="it-IT" baseline="0" dirty="0" smtClean="0"/>
              <a:t>. </a:t>
            </a:r>
            <a:r>
              <a:rPr lang="it-IT" dirty="0" smtClean="0">
                <a:sym typeface="Wingdings" panose="05000000000000000000" pitchFamily="2" charset="2"/>
              </a:rPr>
              <a:t> </a:t>
            </a:r>
            <a:r>
              <a:rPr lang="it-IT" dirty="0">
                <a:sym typeface="Wingdings" panose="05000000000000000000" pitchFamily="2" charset="2"/>
              </a:rPr>
              <a:t>within</a:t>
            </a:r>
            <a:r>
              <a:rPr lang="it-IT" baseline="0" dirty="0">
                <a:sym typeface="Wingdings" panose="05000000000000000000" pitchFamily="2" charset="2"/>
              </a:rPr>
              <a:t> the contribution agreed with GE and Piramal</a:t>
            </a:r>
            <a:r>
              <a:rPr lang="it-IT" baseline="0" dirty="0" smtClean="0">
                <a:sym typeface="Wingdings" panose="05000000000000000000" pitchFamily="2" charset="2"/>
              </a:rPr>
              <a:t>.</a:t>
            </a:r>
          </a:p>
          <a:p>
            <a:pPr marL="285750" indent="-285750">
              <a:buFontTx/>
              <a:buChar char="-"/>
            </a:pPr>
            <a:r>
              <a:rPr lang="it-IT" baseline="0" dirty="0" smtClean="0">
                <a:sym typeface="Wingdings" panose="05000000000000000000" pitchFamily="2" charset="2"/>
              </a:rPr>
              <a:t>Accurate estimates of amyloid load</a:t>
            </a:r>
          </a:p>
          <a:p>
            <a:pPr marL="285750" indent="-285750">
              <a:buFontTx/>
              <a:buChar char="-"/>
            </a:pPr>
            <a:r>
              <a:rPr lang="it-IT" baseline="0" dirty="0" smtClean="0">
                <a:sym typeface="Wingdings" panose="05000000000000000000" pitchFamily="2" charset="2"/>
              </a:rPr>
              <a:t>Also direct comparison with static scans is possible, due to the inclusion of this window.</a:t>
            </a:r>
            <a:endParaRPr lang="it-IT" dirty="0"/>
          </a:p>
          <a:p>
            <a:pPr marL="285750" indent="-285750">
              <a:buFontTx/>
              <a:buChar char="-"/>
            </a:pPr>
            <a:endParaRPr lang="it-IT" dirty="0"/>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0905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3.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0"/>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165351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1"/>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4"/>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0"/>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7" y="4696786"/>
            <a:ext cx="10693575"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is Arial bold 36pt, paragraph line spacing is 36pt, left alignment. </a:t>
            </a:r>
          </a:p>
        </p:txBody>
      </p:sp>
    </p:spTree>
    <p:extLst>
      <p:ext uri="{BB962C8B-B14F-4D97-AF65-F5344CB8AC3E}">
        <p14:creationId xmlns:p14="http://schemas.microsoft.com/office/powerpoint/2010/main" val="3048980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32011"/>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32011"/>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2989781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32011"/>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1927178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7" y="877406"/>
            <a:ext cx="10693575"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6"/>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6" y="1873729"/>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6675576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731452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Chart title. 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3951913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728494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49"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76291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8DC178-4BCB-8F4F-9939-EBAE4582662D}"/>
              </a:ext>
            </a:extLst>
          </p:cNvPr>
          <p:cNvPicPr>
            <a:picLocks noChangeAspect="1"/>
          </p:cNvPicPr>
          <p:nvPr userDrawn="1"/>
        </p:nvPicPr>
        <p:blipFill>
          <a:blip r:embed="rId2"/>
          <a:stretch>
            <a:fillRect/>
          </a:stretch>
        </p:blipFill>
        <p:spPr>
          <a:xfrm>
            <a:off x="517526" y="4892507"/>
            <a:ext cx="2325066" cy="662116"/>
          </a:xfrm>
          <a:prstGeom prst="rect">
            <a:avLst/>
          </a:prstGeom>
        </p:spPr>
      </p:pic>
      <p:pic>
        <p:nvPicPr>
          <p:cNvPr id="16" name="Picture 15">
            <a:extLst>
              <a:ext uri="{FF2B5EF4-FFF2-40B4-BE49-F238E27FC236}">
                <a16:creationId xmlns:a16="http://schemas.microsoft.com/office/drawing/2014/main" id="{FD68F619-448B-9544-B504-DA8AD688D860}"/>
              </a:ext>
            </a:extLst>
          </p:cNvPr>
          <p:cNvPicPr>
            <a:picLocks noChangeAspect="1"/>
          </p:cNvPicPr>
          <p:nvPr userDrawn="1"/>
        </p:nvPicPr>
        <p:blipFill>
          <a:blip r:embed="rId3"/>
          <a:stretch>
            <a:fillRect/>
          </a:stretch>
        </p:blipFill>
        <p:spPr>
          <a:xfrm>
            <a:off x="579438" y="5757433"/>
            <a:ext cx="1187792" cy="361502"/>
          </a:xfrm>
          <a:prstGeom prst="rect">
            <a:avLst/>
          </a:prstGeom>
        </p:spPr>
      </p:pic>
      <p:pic>
        <p:nvPicPr>
          <p:cNvPr id="17" name="Picture 16">
            <a:extLst>
              <a:ext uri="{FF2B5EF4-FFF2-40B4-BE49-F238E27FC236}">
                <a16:creationId xmlns:a16="http://schemas.microsoft.com/office/drawing/2014/main" id="{D4C42123-B9C5-8947-BD56-A68006BBFC1F}"/>
              </a:ext>
            </a:extLst>
          </p:cNvPr>
          <p:cNvPicPr>
            <a:picLocks noChangeAspect="1"/>
          </p:cNvPicPr>
          <p:nvPr userDrawn="1"/>
        </p:nvPicPr>
        <p:blipFill>
          <a:blip r:embed="rId4"/>
          <a:stretch>
            <a:fillRect/>
          </a:stretch>
        </p:blipFill>
        <p:spPr>
          <a:xfrm>
            <a:off x="425450" y="141516"/>
            <a:ext cx="969974" cy="587449"/>
          </a:xfrm>
          <a:prstGeom prst="rect">
            <a:avLst/>
          </a:prstGeom>
        </p:spPr>
      </p:pic>
      <p:pic>
        <p:nvPicPr>
          <p:cNvPr id="19" name="Picture 18">
            <a:extLst>
              <a:ext uri="{FF2B5EF4-FFF2-40B4-BE49-F238E27FC236}">
                <a16:creationId xmlns:a16="http://schemas.microsoft.com/office/drawing/2014/main" id="{091399F4-886B-D34A-B6C7-74E5C2C3906A}"/>
              </a:ext>
            </a:extLst>
          </p:cNvPr>
          <p:cNvPicPr>
            <a:picLocks noChangeAspect="1"/>
          </p:cNvPicPr>
          <p:nvPr userDrawn="1"/>
        </p:nvPicPr>
        <p:blipFill rotWithShape="1">
          <a:blip r:embed="rId5"/>
          <a:srcRect t="21868" r="22459"/>
          <a:stretch/>
        </p:blipFill>
        <p:spPr>
          <a:xfrm>
            <a:off x="7951303" y="0"/>
            <a:ext cx="4240697" cy="4273029"/>
          </a:xfrm>
          <a:prstGeom prst="rect">
            <a:avLst/>
          </a:prstGeom>
        </p:spPr>
      </p:pic>
      <p:sp>
        <p:nvSpPr>
          <p:cNvPr id="21" name="Rectangle 20">
            <a:extLst>
              <a:ext uri="{FF2B5EF4-FFF2-40B4-BE49-F238E27FC236}">
                <a16:creationId xmlns:a16="http://schemas.microsoft.com/office/drawing/2014/main" id="{34226E77-28B5-AF44-AA1D-E100B64C6944}"/>
              </a:ext>
            </a:extLst>
          </p:cNvPr>
          <p:cNvSpPr/>
          <p:nvPr userDrawn="1"/>
        </p:nvSpPr>
        <p:spPr>
          <a:xfrm>
            <a:off x="0" y="6365568"/>
            <a:ext cx="12192000"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585F63EC-2DFA-104C-9577-9AA4939DC3BD}"/>
              </a:ext>
            </a:extLst>
          </p:cNvPr>
          <p:cNvSpPr>
            <a:spLocks noGrp="1"/>
          </p:cNvSpPr>
          <p:nvPr>
            <p:ph type="ctrTitle" hasCustomPrompt="1"/>
          </p:nvPr>
        </p:nvSpPr>
        <p:spPr>
          <a:xfrm>
            <a:off x="518400" y="2193235"/>
            <a:ext cx="4384904" cy="2431774"/>
          </a:xfrm>
          <a:prstGeom prst="rect">
            <a:avLst/>
          </a:prstGeom>
        </p:spPr>
        <p:txBody>
          <a:bodyPr lIns="0" tIns="0" rIns="0" bIns="0" anchor="t"/>
          <a:lstStyle>
            <a:lvl1pPr algn="l">
              <a:defRPr sz="4700" b="0" i="0" cap="all" baseline="0">
                <a:solidFill>
                  <a:srgbClr val="005976"/>
                </a:solidFill>
                <a:latin typeface="Arial Regular"/>
              </a:defRPr>
            </a:lvl1pPr>
          </a:lstStyle>
          <a:p>
            <a:r>
              <a:rPr lang="en-US" dirty="0"/>
              <a:t>10 YEARS</a:t>
            </a:r>
            <a:br>
              <a:rPr lang="en-US" dirty="0"/>
            </a:br>
            <a:r>
              <a:rPr lang="en-US" dirty="0"/>
              <a:t>OF LIGHTING</a:t>
            </a:r>
            <a:br>
              <a:rPr lang="en-US" dirty="0"/>
            </a:br>
            <a:r>
              <a:rPr lang="en-US" dirty="0"/>
              <a:t>THE WAY</a:t>
            </a:r>
          </a:p>
        </p:txBody>
      </p:sp>
    </p:spTree>
    <p:extLst>
      <p:ext uri="{BB962C8B-B14F-4D97-AF65-F5344CB8AC3E}">
        <p14:creationId xmlns:p14="http://schemas.microsoft.com/office/powerpoint/2010/main" val="3103885129"/>
      </p:ext>
    </p:extLst>
  </p:cSld>
  <p:clrMapOvr>
    <a:masterClrMapping/>
  </p:clrMapOvr>
  <p:extLst mod="1">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Acknowledgement">
    <p:spTree>
      <p:nvGrpSpPr>
        <p:cNvPr id="1" name=""/>
        <p:cNvGrpSpPr/>
        <p:nvPr/>
      </p:nvGrpSpPr>
      <p:grpSpPr>
        <a:xfrm>
          <a:off x="0" y="0"/>
          <a:ext cx="0" cy="0"/>
          <a:chOff x="0" y="0"/>
          <a:chExt cx="0" cy="0"/>
        </a:xfrm>
      </p:grpSpPr>
      <p:sp>
        <p:nvSpPr>
          <p:cNvPr id="21" name="Title 1"/>
          <p:cNvSpPr txBox="1">
            <a:spLocks/>
          </p:cNvSpPr>
          <p:nvPr userDrawn="1"/>
        </p:nvSpPr>
        <p:spPr>
          <a:xfrm>
            <a:off x="914400" y="4640430"/>
            <a:ext cx="10363200" cy="560508"/>
          </a:xfrm>
          <a:prstGeom prst="rect">
            <a:avLst/>
          </a:prstGeom>
        </p:spPr>
        <p:txBody>
          <a:bodyPr vert="horz" lIns="94568" tIns="47284" rIns="94568" bIns="47284" rtlCol="0" anchor="ctr">
            <a:normAutofit/>
          </a:bodyPr>
          <a:lstStyle>
            <a:lvl1pPr algn="ctr" defTabSz="457200" rtl="0" eaLnBrk="1" latinLnBrk="0" hangingPunct="1">
              <a:spcBef>
                <a:spcPct val="0"/>
              </a:spcBef>
              <a:buNone/>
              <a:defRPr sz="4400" b="1" i="0" kern="1200" baseline="0">
                <a:solidFill>
                  <a:schemeClr val="bg1"/>
                </a:solidFill>
                <a:latin typeface="Calibri"/>
                <a:ea typeface="+mj-ea"/>
                <a:cs typeface="Calibri"/>
              </a:defRPr>
            </a:lvl1pPr>
          </a:lstStyle>
          <a:p>
            <a:pPr>
              <a:lnSpc>
                <a:spcPct val="120000"/>
              </a:lnSpc>
            </a:pPr>
            <a:r>
              <a:rPr lang="fr-CH" sz="2448" b="1" cap="all" dirty="0">
                <a:solidFill>
                  <a:srgbClr val="FFFFFF"/>
                </a:solidFill>
              </a:rPr>
              <a:t>imi-rhapsody.EU</a:t>
            </a:r>
            <a:endParaRPr lang="en-US" sz="2448" b="1" cap="all" dirty="0">
              <a:solidFill>
                <a:srgbClr val="FFFFFF"/>
              </a:solidFill>
            </a:endParaRPr>
          </a:p>
        </p:txBody>
      </p:sp>
      <p:grpSp>
        <p:nvGrpSpPr>
          <p:cNvPr id="22" name="Group 21"/>
          <p:cNvGrpSpPr/>
          <p:nvPr userDrawn="1"/>
        </p:nvGrpSpPr>
        <p:grpSpPr>
          <a:xfrm>
            <a:off x="951313" y="5201882"/>
            <a:ext cx="10310609" cy="1103079"/>
            <a:chOff x="713484" y="5512743"/>
            <a:chExt cx="7732957" cy="1103079"/>
          </a:xfrm>
        </p:grpSpPr>
        <p:pic>
          <p:nvPicPr>
            <p:cNvPr id="23" name="Picture 22" descr="EU_flag_yellow_low.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4489" y="5727155"/>
              <a:ext cx="1030880" cy="688972"/>
            </a:xfrm>
            <a:prstGeom prst="rect">
              <a:avLst/>
            </a:prstGeom>
          </p:spPr>
        </p:pic>
        <p:pic>
          <p:nvPicPr>
            <p:cNvPr id="24" name="Picture 23" descr="WBF_SBFI_E_CMYK_pos_hoch.jpe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0078" y="5512743"/>
              <a:ext cx="1796363" cy="1103079"/>
            </a:xfrm>
            <a:prstGeom prst="rect">
              <a:avLst/>
            </a:prstGeom>
          </p:spPr>
        </p:pic>
        <p:pic>
          <p:nvPicPr>
            <p:cNvPr id="25" name="Picture 24" descr="EFPIA_Logo_Word.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21064" y="5727155"/>
              <a:ext cx="954240" cy="562108"/>
            </a:xfrm>
            <a:prstGeom prst="rect">
              <a:avLst/>
            </a:prstGeom>
          </p:spPr>
        </p:pic>
        <p:pic>
          <p:nvPicPr>
            <p:cNvPr id="26" name="Picture 25" descr="IMI_Logo_Word.jpe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13484" y="5799085"/>
              <a:ext cx="1592458" cy="490178"/>
            </a:xfrm>
            <a:prstGeom prst="rect">
              <a:avLst/>
            </a:prstGeom>
          </p:spPr>
        </p:pic>
      </p:grpSp>
      <p:grpSp>
        <p:nvGrpSpPr>
          <p:cNvPr id="27" name="Group 26"/>
          <p:cNvGrpSpPr/>
          <p:nvPr userDrawn="1"/>
        </p:nvGrpSpPr>
        <p:grpSpPr>
          <a:xfrm>
            <a:off x="914401" y="3873309"/>
            <a:ext cx="10347520" cy="1069526"/>
            <a:chOff x="685800" y="4587010"/>
            <a:chExt cx="7200262" cy="821024"/>
          </a:xfrm>
        </p:grpSpPr>
        <p:sp>
          <p:nvSpPr>
            <p:cNvPr id="28" name="TextBox 27"/>
            <p:cNvSpPr txBox="1"/>
            <p:nvPr/>
          </p:nvSpPr>
          <p:spPr>
            <a:xfrm>
              <a:off x="685800" y="4587011"/>
              <a:ext cx="3600267" cy="821023"/>
            </a:xfrm>
            <a:prstGeom prst="rect">
              <a:avLst/>
            </a:prstGeom>
            <a:noFill/>
          </p:spPr>
          <p:txBody>
            <a:bodyPr wrap="square" rtlCol="0">
              <a:spAutoFit/>
            </a:bodyPr>
            <a:lstStyle/>
            <a:p>
              <a:r>
                <a:rPr lang="en-US" sz="1270" i="1" dirty="0">
                  <a:solidFill>
                    <a:srgbClr val="000000"/>
                  </a:solidFill>
                </a:rPr>
                <a:t>This project has received funding from the Innovative Medicines Initiative 2 Joint Undertaking under grant agreement No 115881 (RHAPSODY). This Joint Undertaking receives support from the European Union’s Horizon 2020 research and innovation </a:t>
              </a:r>
              <a:r>
                <a:rPr lang="en-US" sz="1270" i="1" dirty="0" err="1">
                  <a:solidFill>
                    <a:srgbClr val="000000"/>
                  </a:solidFill>
                </a:rPr>
                <a:t>programme</a:t>
              </a:r>
              <a:r>
                <a:rPr lang="en-US" sz="1270" i="1" dirty="0">
                  <a:solidFill>
                    <a:srgbClr val="000000"/>
                  </a:solidFill>
                </a:rPr>
                <a:t> and EFPIA.</a:t>
              </a:r>
            </a:p>
          </p:txBody>
        </p:sp>
        <p:sp>
          <p:nvSpPr>
            <p:cNvPr id="29" name="Rectangle 28"/>
            <p:cNvSpPr/>
            <p:nvPr/>
          </p:nvSpPr>
          <p:spPr>
            <a:xfrm>
              <a:off x="4286073" y="4587010"/>
              <a:ext cx="3599989" cy="670993"/>
            </a:xfrm>
            <a:prstGeom prst="rect">
              <a:avLst/>
            </a:prstGeom>
          </p:spPr>
          <p:txBody>
            <a:bodyPr>
              <a:spAutoFit/>
            </a:bodyPr>
            <a:lstStyle/>
            <a:p>
              <a:r>
                <a:rPr lang="en-US" sz="1270" i="1" dirty="0">
                  <a:solidFill>
                    <a:srgbClr val="000000"/>
                  </a:solidFill>
                </a:rPr>
                <a:t>This work is supported by the Swiss State Secretariat for Education‚ Research and Innovation (SERI) under contract number 16.0097-2. The opinions expressed and arguments employed herein do not necessarily reflect the official views of these funding bodies.</a:t>
              </a:r>
            </a:p>
          </p:txBody>
        </p:sp>
      </p:grpSp>
      <p:sp>
        <p:nvSpPr>
          <p:cNvPr id="30" name="Title 1"/>
          <p:cNvSpPr txBox="1">
            <a:spLocks/>
          </p:cNvSpPr>
          <p:nvPr userDrawn="1"/>
        </p:nvSpPr>
        <p:spPr>
          <a:xfrm>
            <a:off x="1964268" y="6195888"/>
            <a:ext cx="8263466" cy="560508"/>
          </a:xfrm>
          <a:prstGeom prst="rect">
            <a:avLst/>
          </a:prstGeom>
        </p:spPr>
        <p:txBody>
          <a:bodyPr vert="horz" lIns="94568" tIns="47284" rIns="94568" bIns="47284" rtlCol="0" anchor="ctr">
            <a:normAutofit/>
          </a:bodyPr>
          <a:lstStyle>
            <a:lvl1pPr algn="ctr" defTabSz="457200" rtl="0" eaLnBrk="1" latinLnBrk="0" hangingPunct="1">
              <a:spcBef>
                <a:spcPct val="0"/>
              </a:spcBef>
              <a:buNone/>
              <a:defRPr sz="4400" b="1" i="0" kern="1200" baseline="0">
                <a:solidFill>
                  <a:schemeClr val="bg1"/>
                </a:solidFill>
                <a:latin typeface="Calibri"/>
                <a:ea typeface="+mj-ea"/>
                <a:cs typeface="Calibri"/>
              </a:defRPr>
            </a:lvl1pPr>
          </a:lstStyle>
          <a:p>
            <a:pPr>
              <a:lnSpc>
                <a:spcPct val="120000"/>
              </a:lnSpc>
            </a:pPr>
            <a:r>
              <a:rPr lang="fr-CH" sz="2448" b="1" cap="all" dirty="0">
                <a:solidFill>
                  <a:srgbClr val="005C97"/>
                </a:solidFill>
              </a:rPr>
              <a:t>imi-rhapsody.EU</a:t>
            </a:r>
            <a:endParaRPr lang="en-US" sz="2448" b="1" cap="all" dirty="0">
              <a:solidFill>
                <a:srgbClr val="005C97"/>
              </a:solidFill>
            </a:endParaRPr>
          </a:p>
        </p:txBody>
      </p:sp>
      <p:sp>
        <p:nvSpPr>
          <p:cNvPr id="31" name="Title 4"/>
          <p:cNvSpPr>
            <a:spLocks noGrp="1"/>
          </p:cNvSpPr>
          <p:nvPr>
            <p:ph type="title" hasCustomPrompt="1"/>
          </p:nvPr>
        </p:nvSpPr>
        <p:spPr>
          <a:xfrm>
            <a:off x="609600" y="2355754"/>
            <a:ext cx="10972800" cy="1143000"/>
          </a:xfrm>
          <a:prstGeom prst="rect">
            <a:avLst/>
          </a:prstGeom>
        </p:spPr>
        <p:txBody>
          <a:bodyPr lIns="104287" tIns="52144" rIns="104287" bIns="52144"/>
          <a:lstStyle>
            <a:lvl1pPr>
              <a:defRPr>
                <a:solidFill>
                  <a:srgbClr val="005C97"/>
                </a:solidFill>
              </a:defRPr>
            </a:lvl1pPr>
          </a:lstStyle>
          <a:p>
            <a:r>
              <a:rPr lang="de-CH" dirty="0"/>
              <a:t>Click </a:t>
            </a:r>
            <a:r>
              <a:rPr lang="de-CH" dirty="0" err="1"/>
              <a:t>to</a:t>
            </a:r>
            <a:r>
              <a:rPr lang="de-CH" dirty="0"/>
              <a:t> </a:t>
            </a:r>
            <a:r>
              <a:rPr lang="de-CH" dirty="0" err="1"/>
              <a:t>edit</a:t>
            </a:r>
            <a:r>
              <a:rPr lang="de-CH" dirty="0"/>
              <a:t> </a:t>
            </a:r>
            <a:r>
              <a:rPr lang="de-CH" dirty="0" err="1"/>
              <a:t>text</a:t>
            </a:r>
            <a:endParaRPr lang="en-GB" dirty="0"/>
          </a:p>
        </p:txBody>
      </p:sp>
      <p:pic>
        <p:nvPicPr>
          <p:cNvPr id="16" name="Picture 15"/>
          <p:cNvPicPr>
            <a:picLocks noChangeAspect="1"/>
          </p:cNvPicPr>
          <p:nvPr userDrawn="1"/>
        </p:nvPicPr>
        <p:blipFill rotWithShape="1">
          <a:blip r:embed="rId6">
            <a:extLst>
              <a:ext uri="{28A0092B-C50C-407E-A947-70E740481C1C}">
                <a14:useLocalDpi xmlns:a14="http://schemas.microsoft.com/office/drawing/2010/main" val="0"/>
              </a:ext>
            </a:extLst>
          </a:blip>
          <a:srcRect t="6046" b="5384"/>
          <a:stretch/>
        </p:blipFill>
        <p:spPr>
          <a:xfrm>
            <a:off x="3341461" y="288000"/>
            <a:ext cx="5509079" cy="1691998"/>
          </a:xfrm>
          <a:prstGeom prst="rect">
            <a:avLst/>
          </a:prstGeom>
        </p:spPr>
      </p:pic>
    </p:spTree>
    <p:extLst>
      <p:ext uri="{BB962C8B-B14F-4D97-AF65-F5344CB8AC3E}">
        <p14:creationId xmlns:p14="http://schemas.microsoft.com/office/powerpoint/2010/main" val="2147606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364739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a:t>Presenter’s name and surname </a:t>
            </a:r>
          </a:p>
          <a:p>
            <a:pPr lvl="0"/>
            <a:r>
              <a:rPr lang="it-IT" dirty="0"/>
              <a:t>Presenter’s title</a:t>
            </a:r>
          </a:p>
          <a:p>
            <a:pPr lvl="0"/>
            <a:r>
              <a:rPr lang="it-IT" dirty="0"/>
              <a:t>Presenter’s e-mail address</a:t>
            </a:r>
          </a:p>
        </p:txBody>
      </p:sp>
      <p:sp>
        <p:nvSpPr>
          <p:cNvPr id="9" name="CasellaDiTesto 8"/>
          <p:cNvSpPr txBox="1"/>
          <p:nvPr userDrawn="1"/>
        </p:nvSpPr>
        <p:spPr>
          <a:xfrm>
            <a:off x="2955050" y="6027033"/>
            <a:ext cx="6277069" cy="594650"/>
          </a:xfrm>
          <a:prstGeom prst="rect">
            <a:avLst/>
          </a:prstGeom>
          <a:noFill/>
        </p:spPr>
        <p:txBody>
          <a:bodyPr wrap="square" rtlCol="0">
            <a:spAutoFit/>
          </a:bodyPr>
          <a:lstStyle/>
          <a:p>
            <a:pPr lvl="0" algn="ctr"/>
            <a:r>
              <a:rPr lang="it-IT" sz="1632" dirty="0">
                <a:solidFill>
                  <a:srgbClr val="006B8B"/>
                </a:solidFill>
              </a:rPr>
              <a:t>www.imi.europa.eu</a:t>
            </a:r>
          </a:p>
          <a:p>
            <a:pPr lvl="0" algn="ctr"/>
            <a:r>
              <a:rPr lang="it-IT" sz="1632" dirty="0">
                <a:solidFill>
                  <a:srgbClr val="006B8B"/>
                </a:solidFill>
              </a:rPr>
              <a:t>	@IMI_JU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2587310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B0215902-8236-4EF2-A067-457B862CC7E8}" type="datetimeFigureOut">
              <a:rPr lang="es-ES" smtClean="0"/>
              <a:pPr/>
              <a:t>29/10/2018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74E3055-2D15-4B58-843D-040A9786C170}" type="slidenum">
              <a:rPr lang="es-ES" smtClean="0"/>
              <a:pPr/>
              <a:t>‹#›</a:t>
            </a:fld>
            <a:endParaRPr lang="es-ES"/>
          </a:p>
        </p:txBody>
      </p:sp>
    </p:spTree>
    <p:extLst>
      <p:ext uri="{BB962C8B-B14F-4D97-AF65-F5344CB8AC3E}">
        <p14:creationId xmlns:p14="http://schemas.microsoft.com/office/powerpoint/2010/main" val="337050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67267" y="166688"/>
            <a:ext cx="3733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ee-lgflag.g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88433" y="6337300"/>
            <a:ext cx="660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EFPIA_Logo_transparent_w1.pn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579034" y="6356350"/>
            <a:ext cx="70696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459567" y="6426201"/>
            <a:ext cx="10033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
            <a:extLst/>
          </p:cNvPr>
          <p:cNvSpPr txBox="1">
            <a:spLocks noChangeArrowheads="1"/>
          </p:cNvSpPr>
          <p:nvPr userDrawn="1"/>
        </p:nvSpPr>
        <p:spPr bwMode="auto">
          <a:xfrm>
            <a:off x="4224867" y="6369050"/>
            <a:ext cx="7814733" cy="215444"/>
          </a:xfrm>
          <a:prstGeom prst="rect">
            <a:avLst/>
          </a:prstGeom>
          <a:noFill/>
          <a:ln>
            <a:noFill/>
          </a:ln>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US" sz="800" dirty="0">
                <a:solidFill>
                  <a:schemeClr val="tx2">
                    <a:lumMod val="75000"/>
                  </a:schemeClr>
                </a:solidFill>
              </a:rPr>
              <a:t>The research leading to these results has received support from the EU/EFPIA Innovative Medicines Initiative [2] Joint Undertaking </a:t>
            </a:r>
            <a:r>
              <a:rPr lang="en-US" sz="800" dirty="0" err="1">
                <a:solidFill>
                  <a:schemeClr val="tx2">
                    <a:lumMod val="75000"/>
                  </a:schemeClr>
                </a:solidFill>
              </a:rPr>
              <a:t>GetReal</a:t>
            </a:r>
            <a:r>
              <a:rPr lang="en-US" sz="800" dirty="0">
                <a:solidFill>
                  <a:schemeClr val="tx2">
                    <a:lumMod val="75000"/>
                  </a:schemeClr>
                </a:solidFill>
              </a:rPr>
              <a:t> Initiative grant n°807012.</a:t>
            </a:r>
            <a:endParaRPr lang="en-US" altLang="nl-NL" sz="100" b="1" baseline="9000" dirty="0">
              <a:solidFill>
                <a:schemeClr val="tx2">
                  <a:lumMod val="75000"/>
                </a:schemeClr>
              </a:solidFill>
              <a:cs typeface="Arial" pitchFamily="34" charset="0"/>
            </a:endParaRPr>
          </a:p>
        </p:txBody>
      </p:sp>
      <p:sp>
        <p:nvSpPr>
          <p:cNvPr id="2" name="Title 1"/>
          <p:cNvSpPr>
            <a:spLocks noGrp="1"/>
          </p:cNvSpPr>
          <p:nvPr>
            <p:ph type="title"/>
          </p:nvPr>
        </p:nvSpPr>
        <p:spPr/>
        <p:txBody>
          <a:bodyPr/>
          <a:lstStyle>
            <a:lvl1pPr>
              <a:defRPr sz="2800">
                <a:solidFill>
                  <a:schemeClr val="accent1">
                    <a:lumMod val="75000"/>
                  </a:schemeClr>
                </a:solidFill>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a:defRPr sz="2400">
                <a:solidFill>
                  <a:schemeClr val="accent1">
                    <a:lumMod val="75000"/>
                  </a:schemeClr>
                </a:solidFill>
              </a:defRPr>
            </a:lvl1pPr>
            <a:lvl2pPr>
              <a:defRPr sz="2000"/>
            </a:lvl2pPr>
            <a:lvl3pPr>
              <a:defRPr sz="2000"/>
            </a:lvl3pPr>
            <a:lvl4pPr>
              <a:defRPr sz="2000"/>
            </a:lvl4pPr>
            <a:lvl5pPr>
              <a:defRPr sz="20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Date Placeholder 3">
            <a:extLst/>
          </p:cNvPr>
          <p:cNvSpPr>
            <a:spLocks noGrp="1"/>
          </p:cNvSpPr>
          <p:nvPr>
            <p:ph type="dt" sz="half" idx="10"/>
          </p:nvPr>
        </p:nvSpPr>
        <p:spPr>
          <a:xfrm>
            <a:off x="609600" y="6356351"/>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itchFamily="34" charset="0"/>
              </a:defRPr>
            </a:lvl1pPr>
          </a:lstStyle>
          <a:p>
            <a:pPr>
              <a:defRPr/>
            </a:pPr>
            <a:fld id="{8E2196B3-13BE-4D0C-AEDE-31204E95BAE2}" type="datetimeFigureOut">
              <a:rPr lang="en-US" altLang="nl-NL"/>
              <a:pPr>
                <a:defRPr/>
              </a:pPr>
              <a:t>10/29/2018</a:t>
            </a:fld>
            <a:endParaRPr lang="en-US" altLang="nl-NL"/>
          </a:p>
        </p:txBody>
      </p:sp>
    </p:spTree>
    <p:extLst>
      <p:ext uri="{BB962C8B-B14F-4D97-AF65-F5344CB8AC3E}">
        <p14:creationId xmlns:p14="http://schemas.microsoft.com/office/powerpoint/2010/main" val="656470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2215283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6" name="Segnaposto testo 6"/>
          <p:cNvSpPr>
            <a:spLocks noGrp="1"/>
          </p:cNvSpPr>
          <p:nvPr>
            <p:ph type="body" sz="quarter" idx="12" hasCustomPrompt="1"/>
          </p:nvPr>
        </p:nvSpPr>
        <p:spPr>
          <a:xfrm>
            <a:off x="741515" y="1458212"/>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3766559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558303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2"/>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Text colour is black.</a:t>
            </a:r>
          </a:p>
          <a:p>
            <a:pPr>
              <a:lnSpc>
                <a:spcPts val="2600"/>
              </a:lnSpc>
              <a:spcBef>
                <a:spcPct val="0"/>
              </a:spcBef>
              <a:spcAft>
                <a:spcPts val="1200"/>
              </a:spcAft>
            </a:pPr>
            <a:r>
              <a:rPr lang="it-IT" sz="2176" kern="0" dirty="0">
                <a:latin typeface="Arial"/>
                <a:cs typeface="Arial"/>
              </a:rPr>
              <a:t>Lorem ipsum moles consequat, vel illum colore eu feugiat nulla facilisis at vero eros et accumsan et iusto odio dignissim qui blandit praesent luptatum zril.</a:t>
            </a:r>
          </a:p>
          <a:p>
            <a:pPr>
              <a:lnSpc>
                <a:spcPts val="2600"/>
              </a:lnSpc>
              <a:spcBef>
                <a:spcPct val="0"/>
              </a:spcBef>
              <a:spcAft>
                <a:spcPts val="1200"/>
              </a:spcAft>
            </a:pPr>
            <a:r>
              <a:rPr lang="it-IT" sz="2176" kern="0" dirty="0">
                <a:latin typeface="Arial"/>
                <a:cs typeface="Arial"/>
              </a:rPr>
              <a:t>Est 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p>
          <a:p>
            <a:pPr>
              <a:lnSpc>
                <a:spcPts val="2600"/>
              </a:lnSpc>
              <a:spcBef>
                <a:spcPct val="0"/>
              </a:spcBef>
              <a:spcAft>
                <a:spcPts val="1200"/>
              </a:spcAft>
            </a:pPr>
            <a:r>
              <a:rPr lang="it-IT" sz="2176" kern="0" dirty="0">
                <a:latin typeface="Arial"/>
                <a:cs typeface="Arial"/>
              </a:rPr>
              <a:t>In velit esse mole consequat, vel illum colore eu feugiat nulla facilisis at vero eros et accumsan et iusto odio dignissim qui blandit praesent luptatum zril.</a:t>
            </a:r>
            <a:endParaRPr lang="it-IT" sz="2176" kern="0" dirty="0">
              <a:latin typeface="Arial"/>
              <a:ea typeface="+mj-ea"/>
              <a:cs typeface="Arial"/>
            </a:endParaRPr>
          </a:p>
          <a:p>
            <a:pPr>
              <a:lnSpc>
                <a:spcPts val="2600"/>
              </a:lnSpc>
              <a:spcBef>
                <a:spcPct val="0"/>
              </a:spcBef>
              <a:spcAft>
                <a:spcPts val="1200"/>
              </a:spcAft>
            </a:pPr>
            <a:endParaRPr lang="it-IT" sz="2176" kern="0" dirty="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1718289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image" Target="../media/image10.png"/><Relationship Id="rId2" Type="http://schemas.openxmlformats.org/officeDocument/2006/relationships/slideLayout" Target="../slideLayouts/slideLayout7.xml"/><Relationship Id="rId16"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theme" Target="../theme/theme2.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0"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38691" y="2664124"/>
            <a:ext cx="12282098" cy="4209235"/>
          </a:xfrm>
          <a:prstGeom prst="rect">
            <a:avLst/>
          </a:prstGeom>
        </p:spPr>
      </p:pic>
      <p:sp>
        <p:nvSpPr>
          <p:cNvPr id="11" name="Sottotitolo 2"/>
          <p:cNvSpPr txBox="1">
            <a:spLocks/>
          </p:cNvSpPr>
          <p:nvPr/>
        </p:nvSpPr>
        <p:spPr>
          <a:xfrm>
            <a:off x="4879155"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0067" y="807586"/>
            <a:ext cx="849164" cy="201086"/>
          </a:xfrm>
          <a:prstGeom prst="rect">
            <a:avLst/>
          </a:prstGeom>
        </p:spPr>
      </p:pic>
      <p:pic>
        <p:nvPicPr>
          <p:cNvPr id="12" name="Immagin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11975716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3179430" y="5786019"/>
            <a:ext cx="9038592" cy="1095016"/>
          </a:xfrm>
          <a:prstGeom prst="rect">
            <a:avLst/>
          </a:prstGeom>
        </p:spPr>
      </p:pic>
      <p:pic>
        <p:nvPicPr>
          <p:cNvPr id="4" name="Immagine 3"/>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55097" y="6135982"/>
            <a:ext cx="1870538" cy="457140"/>
          </a:xfrm>
          <a:prstGeom prst="rect">
            <a:avLst/>
          </a:prstGeom>
        </p:spPr>
      </p:pic>
    </p:spTree>
    <p:extLst>
      <p:ext uri="{BB962C8B-B14F-4D97-AF65-F5344CB8AC3E}">
        <p14:creationId xmlns:p14="http://schemas.microsoft.com/office/powerpoint/2010/main" val="357750477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Lst>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4.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3.JPG"/><Relationship Id="rId5" Type="http://schemas.openxmlformats.org/officeDocument/2006/relationships/image" Target="../media/image22.jpeg"/><Relationship Id="rId4" Type="http://schemas.openxmlformats.org/officeDocument/2006/relationships/image" Target="../media/image21.png"/><Relationship Id="rId9" Type="http://schemas.openxmlformats.org/officeDocument/2006/relationships/image" Target="../media/image26.JP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emf"/></Relationships>
</file>

<file path=ppt/slides/_rels/slide4.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 Id="rId9" Type="http://schemas.openxmlformats.org/officeDocument/2006/relationships/image" Target="../media/image39.emf"/></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5916536"/>
            <a:ext cx="7186217" cy="520972"/>
          </a:xfrm>
        </p:spPr>
        <p:txBody>
          <a:bodyPr/>
          <a:lstStyle/>
          <a:p>
            <a:r>
              <a:rPr b="1" dirty="0"/>
              <a:t>Fiona Heeman</a:t>
            </a:r>
          </a:p>
          <a:p>
            <a:r>
              <a:rPr dirty="0"/>
              <a:t>22 &amp; 23 October 2018</a:t>
            </a:r>
            <a:r>
              <a:rPr lang="it-IT" dirty="0">
                <a:solidFill>
                  <a:srgbClr val="006B8B">
                    <a:alpha val="50000"/>
                  </a:srgbClr>
                </a:solidFill>
              </a:rPr>
              <a:t> •</a:t>
            </a:r>
            <a:r>
              <a:rPr dirty="0"/>
              <a:t> IMI Scientific Symposium </a:t>
            </a:r>
            <a:r>
              <a:rPr lang="it-IT" dirty="0">
                <a:solidFill>
                  <a:srgbClr val="006B8B">
                    <a:alpha val="50000"/>
                  </a:srgbClr>
                </a:solidFill>
              </a:rPr>
              <a:t>•</a:t>
            </a:r>
            <a:r>
              <a:rPr dirty="0"/>
              <a:t> Brussels, Belgium</a:t>
            </a:r>
          </a:p>
        </p:txBody>
      </p:sp>
      <p:sp>
        <p:nvSpPr>
          <p:cNvPr id="3" name="Text Placeholder 2"/>
          <p:cNvSpPr>
            <a:spLocks noGrp="1"/>
          </p:cNvSpPr>
          <p:nvPr>
            <p:ph type="body" sz="quarter" idx="10"/>
          </p:nvPr>
        </p:nvSpPr>
        <p:spPr>
          <a:xfrm>
            <a:off x="2502892" y="2867981"/>
            <a:ext cx="7186217" cy="1662737"/>
          </a:xfrm>
        </p:spPr>
        <p:txBody>
          <a:bodyPr/>
          <a:lstStyle/>
          <a:p>
            <a:pPr algn="ctr"/>
            <a:r>
              <a:rPr lang="en-GB" dirty="0"/>
              <a:t>Quantitative PET Imaging; </a:t>
            </a:r>
          </a:p>
          <a:p>
            <a:pPr algn="ctr"/>
            <a:r>
              <a:rPr lang="en-GB" dirty="0"/>
              <a:t>from Research to Clinical </a:t>
            </a:r>
            <a:r>
              <a:rPr lang="en-GB" dirty="0" smtClean="0"/>
              <a:t>Use</a:t>
            </a:r>
            <a:endParaRPr lang="en-GB" dirty="0"/>
          </a:p>
        </p:txBody>
      </p:sp>
    </p:spTree>
    <p:extLst>
      <p:ext uri="{BB962C8B-B14F-4D97-AF65-F5344CB8AC3E}">
        <p14:creationId xmlns:p14="http://schemas.microsoft.com/office/powerpoint/2010/main" val="144266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ijl: omlaag 36">
            <a:extLst>
              <a:ext uri="{FF2B5EF4-FFF2-40B4-BE49-F238E27FC236}">
                <a16:creationId xmlns:a16="http://schemas.microsoft.com/office/drawing/2014/main" id="{1A7EF19C-7F02-4BA7-A719-C1D2FA3E479E}"/>
              </a:ext>
            </a:extLst>
          </p:cNvPr>
          <p:cNvSpPr/>
          <p:nvPr/>
        </p:nvSpPr>
        <p:spPr>
          <a:xfrm rot="3217960">
            <a:off x="7521846" y="3131023"/>
            <a:ext cx="575324" cy="842286"/>
          </a:xfrm>
          <a:prstGeom prst="downArrow">
            <a:avLst/>
          </a:prstGeom>
          <a:solidFill>
            <a:schemeClr val="accent4">
              <a:alpha val="98824"/>
            </a:scheme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825" t="7125" r="6681" b="11626"/>
          <a:stretch/>
        </p:blipFill>
        <p:spPr>
          <a:xfrm>
            <a:off x="8848498" y="5797643"/>
            <a:ext cx="1729676" cy="72303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6762"/>
          <a:stretch/>
        </p:blipFill>
        <p:spPr>
          <a:xfrm>
            <a:off x="8081854" y="5697160"/>
            <a:ext cx="766644" cy="820803"/>
          </a:xfrm>
          <a:prstGeom prst="rect">
            <a:avLst/>
          </a:prstGeom>
        </p:spPr>
      </p:pic>
      <p:sp>
        <p:nvSpPr>
          <p:cNvPr id="3" name="Subtitle 2"/>
          <p:cNvSpPr>
            <a:spLocks noGrp="1"/>
          </p:cNvSpPr>
          <p:nvPr>
            <p:ph type="subTitle" idx="1"/>
          </p:nvPr>
        </p:nvSpPr>
        <p:spPr>
          <a:xfrm>
            <a:off x="1825732" y="988427"/>
            <a:ext cx="8752442" cy="282129"/>
          </a:xfrm>
        </p:spPr>
        <p:txBody>
          <a:bodyPr/>
          <a:lstStyle/>
          <a:p>
            <a:r>
              <a:rPr lang="en-GB" dirty="0"/>
              <a:t>Amyloid Imaging to prevent Alzheimer’s Disease  </a:t>
            </a:r>
          </a:p>
        </p:txBody>
      </p:sp>
      <p:sp>
        <p:nvSpPr>
          <p:cNvPr id="4" name="Title 3"/>
          <p:cNvSpPr>
            <a:spLocks noGrp="1"/>
          </p:cNvSpPr>
          <p:nvPr>
            <p:ph type="ctrTitle"/>
          </p:nvPr>
        </p:nvSpPr>
        <p:spPr>
          <a:xfrm>
            <a:off x="1850058" y="473628"/>
            <a:ext cx="8512039" cy="423193"/>
          </a:xfrm>
        </p:spPr>
        <p:txBody>
          <a:bodyPr/>
          <a:lstStyle/>
          <a:p>
            <a:r>
              <a:rPr lang="it-IT" dirty="0"/>
              <a:t>AMYPAD </a:t>
            </a:r>
            <a:endParaRPr lang="en-GB"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9645" y="55749"/>
            <a:ext cx="1690188" cy="882561"/>
          </a:xfrm>
          <a:prstGeom prst="rect">
            <a:avLst/>
          </a:prstGeom>
        </p:spPr>
      </p:pic>
      <p:graphicFrame>
        <p:nvGraphicFramePr>
          <p:cNvPr id="13" name="Tabel 12">
            <a:extLst>
              <a:ext uri="{FF2B5EF4-FFF2-40B4-BE49-F238E27FC236}">
                <a16:creationId xmlns:a16="http://schemas.microsoft.com/office/drawing/2014/main" id="{8664DF96-A6BE-4788-8BB9-DC5F72A01016}"/>
              </a:ext>
            </a:extLst>
          </p:cNvPr>
          <p:cNvGraphicFramePr>
            <a:graphicFrameLocks noGrp="1"/>
          </p:cNvGraphicFramePr>
          <p:nvPr>
            <p:extLst/>
          </p:nvPr>
        </p:nvGraphicFramePr>
        <p:xfrm>
          <a:off x="1578031" y="4126550"/>
          <a:ext cx="9008128" cy="1704444"/>
        </p:xfrm>
        <a:graphic>
          <a:graphicData uri="http://schemas.openxmlformats.org/drawingml/2006/table">
            <a:tbl>
              <a:tblPr firstRow="1" bandRow="1">
                <a:tableStyleId>{00A15C55-8517-42AA-B614-E9B94910E393}</a:tableStyleId>
              </a:tblPr>
              <a:tblGrid>
                <a:gridCol w="4504064">
                  <a:extLst>
                    <a:ext uri="{9D8B030D-6E8A-4147-A177-3AD203B41FA5}">
                      <a16:colId xmlns:a16="http://schemas.microsoft.com/office/drawing/2014/main" val="40592717"/>
                    </a:ext>
                  </a:extLst>
                </a:gridCol>
                <a:gridCol w="4504064">
                  <a:extLst>
                    <a:ext uri="{9D8B030D-6E8A-4147-A177-3AD203B41FA5}">
                      <a16:colId xmlns:a16="http://schemas.microsoft.com/office/drawing/2014/main" val="3983406799"/>
                    </a:ext>
                  </a:extLst>
                </a:gridCol>
              </a:tblGrid>
              <a:tr h="384092">
                <a:tc>
                  <a:txBody>
                    <a:bodyPr/>
                    <a:lstStyle/>
                    <a:p>
                      <a:pPr algn="ctr"/>
                      <a:r>
                        <a:rPr lang="nl-NL" sz="1500" dirty="0" err="1"/>
                        <a:t>Diagnostic</a:t>
                      </a:r>
                      <a:r>
                        <a:rPr lang="nl-NL" sz="1500" dirty="0"/>
                        <a:t> </a:t>
                      </a:r>
                      <a:r>
                        <a:rPr lang="nl-NL" sz="1500" dirty="0" err="1"/>
                        <a:t>study</a:t>
                      </a:r>
                      <a:endParaRPr lang="nl-NL" sz="1500" dirty="0"/>
                    </a:p>
                  </a:txBody>
                  <a:tcPr marL="82918" marR="82918" marT="41459" marB="41459"/>
                </a:tc>
                <a:tc>
                  <a:txBody>
                    <a:bodyPr/>
                    <a:lstStyle/>
                    <a:p>
                      <a:pPr algn="ctr"/>
                      <a:r>
                        <a:rPr lang="nl-NL" sz="1500" dirty="0" err="1"/>
                        <a:t>Prognostic</a:t>
                      </a:r>
                      <a:r>
                        <a:rPr lang="nl-NL" sz="1500" dirty="0"/>
                        <a:t> </a:t>
                      </a:r>
                      <a:r>
                        <a:rPr lang="nl-NL" sz="1500" dirty="0" err="1"/>
                        <a:t>study</a:t>
                      </a:r>
                      <a:endParaRPr lang="nl-NL" sz="1500" dirty="0"/>
                    </a:p>
                  </a:txBody>
                  <a:tcPr marL="82918" marR="82918" marT="41459" marB="41459"/>
                </a:tc>
                <a:extLst>
                  <a:ext uri="{0D108BD9-81ED-4DB2-BD59-A6C34878D82A}">
                    <a16:rowId xmlns:a16="http://schemas.microsoft.com/office/drawing/2014/main" val="740378462"/>
                  </a:ext>
                </a:extLst>
              </a:tr>
              <a:tr h="308466">
                <a:tc>
                  <a:txBody>
                    <a:bodyPr/>
                    <a:lstStyle/>
                    <a:p>
                      <a:r>
                        <a:rPr lang="nl-NL" sz="1500" dirty="0"/>
                        <a:t>8 centers</a:t>
                      </a:r>
                    </a:p>
                  </a:txBody>
                  <a:tcPr marL="82918" marR="82918" marT="41459" marB="41459">
                    <a:solidFill>
                      <a:srgbClr val="D8EEFC"/>
                    </a:solidFill>
                  </a:tcPr>
                </a:tc>
                <a:tc>
                  <a:txBody>
                    <a:bodyPr/>
                    <a:lstStyle/>
                    <a:p>
                      <a:r>
                        <a:rPr lang="nl-NL" sz="1500" dirty="0"/>
                        <a:t>Up </a:t>
                      </a:r>
                      <a:r>
                        <a:rPr lang="nl-NL" sz="1500" dirty="0" err="1"/>
                        <a:t>to</a:t>
                      </a:r>
                      <a:r>
                        <a:rPr lang="nl-NL" sz="1500" dirty="0"/>
                        <a:t> 20 centers</a:t>
                      </a:r>
                    </a:p>
                  </a:txBody>
                  <a:tcPr marL="82918" marR="82918" marT="41459" marB="41459">
                    <a:solidFill>
                      <a:srgbClr val="D8EEFC"/>
                    </a:solidFill>
                  </a:tcPr>
                </a:tc>
                <a:extLst>
                  <a:ext uri="{0D108BD9-81ED-4DB2-BD59-A6C34878D82A}">
                    <a16:rowId xmlns:a16="http://schemas.microsoft.com/office/drawing/2014/main" val="2374446308"/>
                  </a:ext>
                </a:extLst>
              </a:tr>
              <a:tr h="336278">
                <a:tc>
                  <a:txBody>
                    <a:bodyPr/>
                    <a:lstStyle/>
                    <a:p>
                      <a:r>
                        <a:rPr lang="nl-NL" sz="1500" dirty="0"/>
                        <a:t>1200 scans</a:t>
                      </a:r>
                    </a:p>
                  </a:txBody>
                  <a:tcPr marL="82918" marR="82918" marT="41459" marB="41459">
                    <a:noFill/>
                  </a:tcPr>
                </a:tc>
                <a:tc>
                  <a:txBody>
                    <a:bodyPr/>
                    <a:lstStyle/>
                    <a:p>
                      <a:r>
                        <a:rPr lang="nl-NL" sz="1500" dirty="0"/>
                        <a:t>3000 scans</a:t>
                      </a:r>
                    </a:p>
                  </a:txBody>
                  <a:tcPr marL="82918" marR="82918" marT="41459" marB="41459">
                    <a:noFill/>
                  </a:tcPr>
                </a:tc>
                <a:extLst>
                  <a:ext uri="{0D108BD9-81ED-4DB2-BD59-A6C34878D82A}">
                    <a16:rowId xmlns:a16="http://schemas.microsoft.com/office/drawing/2014/main" val="1637553459"/>
                  </a:ext>
                </a:extLst>
              </a:tr>
              <a:tr h="3362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500" dirty="0" err="1"/>
                        <a:t>Assess</a:t>
                      </a:r>
                      <a:r>
                        <a:rPr lang="nl-NL" sz="1500" dirty="0"/>
                        <a:t> </a:t>
                      </a:r>
                      <a:r>
                        <a:rPr lang="nl-NL" sz="1500" dirty="0" err="1"/>
                        <a:t>diagnostic</a:t>
                      </a:r>
                      <a:r>
                        <a:rPr lang="nl-NL" sz="1500" dirty="0"/>
                        <a:t> </a:t>
                      </a:r>
                      <a:r>
                        <a:rPr lang="nl-NL" sz="1500" dirty="0" err="1"/>
                        <a:t>value</a:t>
                      </a:r>
                      <a:r>
                        <a:rPr lang="nl-NL" sz="1500" dirty="0"/>
                        <a:t> A</a:t>
                      </a:r>
                      <a:r>
                        <a:rPr lang="el-GR" sz="1600" dirty="0"/>
                        <a:t>β</a:t>
                      </a:r>
                      <a:endParaRPr lang="nl-NL" sz="1500" dirty="0"/>
                    </a:p>
                  </a:txBody>
                  <a:tcPr marL="82918" marR="82918" marT="41459" marB="41459">
                    <a:solidFill>
                      <a:srgbClr val="D8EEFC"/>
                    </a:solidFill>
                  </a:tcPr>
                </a:tc>
                <a:tc>
                  <a:txBody>
                    <a:bodyPr/>
                    <a:lstStyle/>
                    <a:p>
                      <a:r>
                        <a:rPr lang="nl-NL" sz="1500" dirty="0"/>
                        <a:t>Risk </a:t>
                      </a:r>
                      <a:r>
                        <a:rPr lang="nl-NL" sz="1500" dirty="0" err="1"/>
                        <a:t>stratification</a:t>
                      </a:r>
                      <a:endParaRPr lang="nl-NL" sz="1500" dirty="0"/>
                    </a:p>
                  </a:txBody>
                  <a:tcPr marL="82918" marR="82918" marT="41459" marB="41459">
                    <a:solidFill>
                      <a:srgbClr val="D8EEFC"/>
                    </a:solidFill>
                  </a:tcPr>
                </a:tc>
                <a:extLst>
                  <a:ext uri="{0D108BD9-81ED-4DB2-BD59-A6C34878D82A}">
                    <a16:rowId xmlns:a16="http://schemas.microsoft.com/office/drawing/2014/main" val="2096462312"/>
                  </a:ext>
                </a:extLst>
              </a:tr>
              <a:tr h="3362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600" dirty="0" err="1" smtClean="0"/>
                        <a:t>Usefulness</a:t>
                      </a:r>
                      <a:r>
                        <a:rPr lang="nl-NL" sz="1600" dirty="0" smtClean="0"/>
                        <a:t> </a:t>
                      </a:r>
                      <a:r>
                        <a:rPr lang="nl-NL" sz="1600" dirty="0"/>
                        <a:t>A</a:t>
                      </a:r>
                      <a:r>
                        <a:rPr lang="el-GR" sz="1600" dirty="0"/>
                        <a:t>β</a:t>
                      </a:r>
                      <a:r>
                        <a:rPr lang="nl-NL" sz="1600" dirty="0"/>
                        <a:t> imaging in </a:t>
                      </a:r>
                      <a:r>
                        <a:rPr lang="nl-NL" sz="1600" dirty="0" err="1"/>
                        <a:t>patient</a:t>
                      </a:r>
                      <a:r>
                        <a:rPr lang="nl-NL" sz="1600" dirty="0"/>
                        <a:t> management</a:t>
                      </a:r>
                      <a:endParaRPr lang="nl-NL" sz="1500" dirty="0"/>
                    </a:p>
                  </a:txBody>
                  <a:tcPr marL="82918" marR="82918" marT="41459" marB="41459">
                    <a:noFill/>
                  </a:tcPr>
                </a:tc>
                <a:tc>
                  <a:txBody>
                    <a:bodyPr/>
                    <a:lstStyle/>
                    <a:p>
                      <a:r>
                        <a:rPr lang="nl-NL" sz="1500" dirty="0" err="1"/>
                        <a:t>Secondary</a:t>
                      </a:r>
                      <a:r>
                        <a:rPr lang="nl-NL" sz="1500" dirty="0"/>
                        <a:t> prevention studies </a:t>
                      </a:r>
                    </a:p>
                  </a:txBody>
                  <a:tcPr marL="82918" marR="82918" marT="41459" marB="41459">
                    <a:noFill/>
                  </a:tcPr>
                </a:tc>
                <a:extLst>
                  <a:ext uri="{0D108BD9-81ED-4DB2-BD59-A6C34878D82A}">
                    <a16:rowId xmlns:a16="http://schemas.microsoft.com/office/drawing/2014/main" val="1114267863"/>
                  </a:ext>
                </a:extLst>
              </a:tr>
            </a:tbl>
          </a:graphicData>
        </a:graphic>
      </p:graphicFrame>
      <p:pic>
        <p:nvPicPr>
          <p:cNvPr id="17" name="Afbeelding 16">
            <a:extLst>
              <a:ext uri="{FF2B5EF4-FFF2-40B4-BE49-F238E27FC236}">
                <a16:creationId xmlns:a16="http://schemas.microsoft.com/office/drawing/2014/main" id="{31E7ABEB-D39C-4AF7-BCB7-BD4BC20A791D}"/>
              </a:ext>
            </a:extLst>
          </p:cNvPr>
          <p:cNvPicPr>
            <a:picLocks noChangeAspect="1"/>
          </p:cNvPicPr>
          <p:nvPr/>
        </p:nvPicPr>
        <p:blipFill rotWithShape="1">
          <a:blip r:embed="rId6"/>
          <a:srcRect t="6276"/>
          <a:stretch/>
        </p:blipFill>
        <p:spPr>
          <a:xfrm>
            <a:off x="1578031" y="2118029"/>
            <a:ext cx="1804044" cy="1055896"/>
          </a:xfrm>
          <a:prstGeom prst="rect">
            <a:avLst/>
          </a:prstGeom>
        </p:spPr>
      </p:pic>
      <p:pic>
        <p:nvPicPr>
          <p:cNvPr id="19" name="Afbeelding 18">
            <a:extLst>
              <a:ext uri="{FF2B5EF4-FFF2-40B4-BE49-F238E27FC236}">
                <a16:creationId xmlns:a16="http://schemas.microsoft.com/office/drawing/2014/main" id="{3909A436-57E5-482A-A881-56FA831EAFAD}"/>
              </a:ext>
            </a:extLst>
          </p:cNvPr>
          <p:cNvPicPr>
            <a:picLocks noChangeAspect="1"/>
          </p:cNvPicPr>
          <p:nvPr/>
        </p:nvPicPr>
        <p:blipFill>
          <a:blip r:embed="rId7"/>
          <a:stretch>
            <a:fillRect/>
          </a:stretch>
        </p:blipFill>
        <p:spPr>
          <a:xfrm>
            <a:off x="3866830" y="2122181"/>
            <a:ext cx="1804044" cy="1055896"/>
          </a:xfrm>
          <a:prstGeom prst="rect">
            <a:avLst/>
          </a:prstGeom>
        </p:spPr>
      </p:pic>
      <p:pic>
        <p:nvPicPr>
          <p:cNvPr id="24" name="Afbeelding 23">
            <a:extLst>
              <a:ext uri="{FF2B5EF4-FFF2-40B4-BE49-F238E27FC236}">
                <a16:creationId xmlns:a16="http://schemas.microsoft.com/office/drawing/2014/main" id="{3D525C06-F5F5-45FB-988C-24F03A37C580}"/>
              </a:ext>
            </a:extLst>
          </p:cNvPr>
          <p:cNvPicPr>
            <a:picLocks noChangeAspect="1"/>
          </p:cNvPicPr>
          <p:nvPr/>
        </p:nvPicPr>
        <p:blipFill rotWithShape="1">
          <a:blip r:embed="rId8"/>
          <a:srcRect b="4339"/>
          <a:stretch/>
        </p:blipFill>
        <p:spPr>
          <a:xfrm>
            <a:off x="6521127" y="2118029"/>
            <a:ext cx="1781825" cy="1055896"/>
          </a:xfrm>
          <a:prstGeom prst="rect">
            <a:avLst/>
          </a:prstGeom>
        </p:spPr>
      </p:pic>
      <p:sp>
        <p:nvSpPr>
          <p:cNvPr id="25" name="Tekstvak 24">
            <a:extLst>
              <a:ext uri="{FF2B5EF4-FFF2-40B4-BE49-F238E27FC236}">
                <a16:creationId xmlns:a16="http://schemas.microsoft.com/office/drawing/2014/main" id="{50F7AA50-0240-4C68-A86A-B496AAF1CACF}"/>
              </a:ext>
            </a:extLst>
          </p:cNvPr>
          <p:cNvSpPr txBox="1"/>
          <p:nvPr/>
        </p:nvSpPr>
        <p:spPr>
          <a:xfrm>
            <a:off x="1578031" y="1559082"/>
            <a:ext cx="1558095" cy="343492"/>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0" u="none" strike="noStrike" kern="1200" cap="none" spc="0" normalizeH="0" baseline="0" noProof="0" dirty="0" err="1">
                <a:ln>
                  <a:noFill/>
                </a:ln>
                <a:solidFill>
                  <a:prstClr val="black"/>
                </a:solidFill>
                <a:effectLst/>
                <a:uLnTx/>
                <a:uFillTx/>
                <a:latin typeface="Arial"/>
                <a:ea typeface="+mn-ea"/>
                <a:cs typeface="+mn-cs"/>
              </a:rPr>
              <a:t>Patient</a:t>
            </a:r>
            <a:r>
              <a:rPr kumimoji="0" lang="nl-NL" sz="1632" b="0" i="0" u="none" strike="noStrike" kern="1200" cap="none" spc="0" normalizeH="0" baseline="0" noProof="0" dirty="0">
                <a:ln>
                  <a:noFill/>
                </a:ln>
                <a:solidFill>
                  <a:prstClr val="black"/>
                </a:solidFill>
                <a:effectLst/>
                <a:uLnTx/>
                <a:uFillTx/>
                <a:latin typeface="Arial"/>
                <a:ea typeface="+mn-ea"/>
                <a:cs typeface="+mn-cs"/>
              </a:rPr>
              <a:t> A</a:t>
            </a:r>
          </a:p>
        </p:txBody>
      </p:sp>
      <p:sp>
        <p:nvSpPr>
          <p:cNvPr id="33" name="Tekstvak 32">
            <a:extLst>
              <a:ext uri="{FF2B5EF4-FFF2-40B4-BE49-F238E27FC236}">
                <a16:creationId xmlns:a16="http://schemas.microsoft.com/office/drawing/2014/main" id="{F7AAE62F-0112-467A-ACD9-282D851C3977}"/>
              </a:ext>
            </a:extLst>
          </p:cNvPr>
          <p:cNvSpPr txBox="1"/>
          <p:nvPr/>
        </p:nvSpPr>
        <p:spPr>
          <a:xfrm>
            <a:off x="3857769" y="1559082"/>
            <a:ext cx="1558095" cy="343492"/>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0" u="none" strike="noStrike" kern="1200" cap="none" spc="0" normalizeH="0" baseline="0" noProof="0" dirty="0" err="1">
                <a:ln>
                  <a:noFill/>
                </a:ln>
                <a:solidFill>
                  <a:prstClr val="black"/>
                </a:solidFill>
                <a:effectLst/>
                <a:uLnTx/>
                <a:uFillTx/>
                <a:latin typeface="Arial"/>
                <a:ea typeface="+mn-ea"/>
                <a:cs typeface="+mn-cs"/>
              </a:rPr>
              <a:t>Patient</a:t>
            </a:r>
            <a:r>
              <a:rPr kumimoji="0" lang="nl-NL" sz="1632" b="0" i="0" u="none" strike="noStrike" kern="1200" cap="none" spc="0" normalizeH="0" baseline="0" noProof="0" dirty="0">
                <a:ln>
                  <a:noFill/>
                </a:ln>
                <a:solidFill>
                  <a:prstClr val="black"/>
                </a:solidFill>
                <a:effectLst/>
                <a:uLnTx/>
                <a:uFillTx/>
                <a:latin typeface="Arial"/>
                <a:ea typeface="+mn-ea"/>
                <a:cs typeface="+mn-cs"/>
              </a:rPr>
              <a:t> B</a:t>
            </a:r>
          </a:p>
        </p:txBody>
      </p:sp>
      <p:sp>
        <p:nvSpPr>
          <p:cNvPr id="34" name="Tekstvak 33">
            <a:extLst>
              <a:ext uri="{FF2B5EF4-FFF2-40B4-BE49-F238E27FC236}">
                <a16:creationId xmlns:a16="http://schemas.microsoft.com/office/drawing/2014/main" id="{7FFF9C04-12ED-4AF6-BC30-C3DFB96DCCD2}"/>
              </a:ext>
            </a:extLst>
          </p:cNvPr>
          <p:cNvSpPr txBox="1"/>
          <p:nvPr/>
        </p:nvSpPr>
        <p:spPr>
          <a:xfrm>
            <a:off x="6415922" y="1559082"/>
            <a:ext cx="1558095" cy="343492"/>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0" u="none" strike="noStrike" kern="1200" cap="none" spc="0" normalizeH="0" baseline="0" noProof="0" dirty="0" err="1">
                <a:ln>
                  <a:noFill/>
                </a:ln>
                <a:solidFill>
                  <a:prstClr val="black"/>
                </a:solidFill>
                <a:effectLst/>
                <a:uLnTx/>
                <a:uFillTx/>
                <a:latin typeface="Arial"/>
                <a:ea typeface="+mn-ea"/>
                <a:cs typeface="+mn-cs"/>
              </a:rPr>
              <a:t>Patient</a:t>
            </a:r>
            <a:r>
              <a:rPr kumimoji="0" lang="nl-NL" sz="1632" b="0" i="0" u="none" strike="noStrike" kern="1200" cap="none" spc="0" normalizeH="0" baseline="0" noProof="0" dirty="0">
                <a:ln>
                  <a:noFill/>
                </a:ln>
                <a:solidFill>
                  <a:prstClr val="black"/>
                </a:solidFill>
                <a:effectLst/>
                <a:uLnTx/>
                <a:uFillTx/>
                <a:latin typeface="Arial"/>
                <a:ea typeface="+mn-ea"/>
                <a:cs typeface="+mn-cs"/>
              </a:rPr>
              <a:t> A</a:t>
            </a:r>
          </a:p>
        </p:txBody>
      </p:sp>
      <p:sp>
        <p:nvSpPr>
          <p:cNvPr id="35" name="Tekstvak 34">
            <a:extLst>
              <a:ext uri="{FF2B5EF4-FFF2-40B4-BE49-F238E27FC236}">
                <a16:creationId xmlns:a16="http://schemas.microsoft.com/office/drawing/2014/main" id="{0AC0A7C4-2B47-4702-B23D-4FCD7158AA86}"/>
              </a:ext>
            </a:extLst>
          </p:cNvPr>
          <p:cNvSpPr txBox="1"/>
          <p:nvPr/>
        </p:nvSpPr>
        <p:spPr>
          <a:xfrm>
            <a:off x="8741428" y="1521838"/>
            <a:ext cx="1558095" cy="343492"/>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0" u="none" strike="noStrike" kern="1200" cap="none" spc="0" normalizeH="0" baseline="0" noProof="0" dirty="0" err="1">
                <a:ln>
                  <a:noFill/>
                </a:ln>
                <a:solidFill>
                  <a:prstClr val="black"/>
                </a:solidFill>
                <a:effectLst/>
                <a:uLnTx/>
                <a:uFillTx/>
                <a:latin typeface="Arial"/>
                <a:ea typeface="+mn-ea"/>
                <a:cs typeface="+mn-cs"/>
              </a:rPr>
              <a:t>Patient</a:t>
            </a:r>
            <a:r>
              <a:rPr kumimoji="0" lang="nl-NL" sz="1632" b="0" i="0" u="none" strike="noStrike" kern="1200" cap="none" spc="0" normalizeH="0" baseline="0" noProof="0" dirty="0">
                <a:ln>
                  <a:noFill/>
                </a:ln>
                <a:solidFill>
                  <a:prstClr val="black"/>
                </a:solidFill>
                <a:effectLst/>
                <a:uLnTx/>
                <a:uFillTx/>
                <a:latin typeface="Arial"/>
                <a:ea typeface="+mn-ea"/>
                <a:cs typeface="+mn-cs"/>
              </a:rPr>
              <a:t> B</a:t>
            </a:r>
          </a:p>
        </p:txBody>
      </p:sp>
      <p:sp>
        <p:nvSpPr>
          <p:cNvPr id="36" name="Tekstvak 35">
            <a:extLst>
              <a:ext uri="{FF2B5EF4-FFF2-40B4-BE49-F238E27FC236}">
                <a16:creationId xmlns:a16="http://schemas.microsoft.com/office/drawing/2014/main" id="{81C23B48-0586-45A0-83BE-70E1572F3BCB}"/>
              </a:ext>
            </a:extLst>
          </p:cNvPr>
          <p:cNvSpPr txBox="1"/>
          <p:nvPr/>
        </p:nvSpPr>
        <p:spPr>
          <a:xfrm>
            <a:off x="8069451" y="3565416"/>
            <a:ext cx="1558095" cy="343492"/>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1" u="none" strike="noStrike" kern="1200" cap="none" spc="0" normalizeH="0" baseline="0" noProof="0" dirty="0" err="1">
                <a:ln>
                  <a:noFill/>
                </a:ln>
                <a:solidFill>
                  <a:prstClr val="black"/>
                </a:solidFill>
                <a:effectLst/>
                <a:uLnTx/>
                <a:uFillTx/>
                <a:latin typeface="Arial"/>
                <a:ea typeface="+mn-ea"/>
                <a:cs typeface="+mn-cs"/>
              </a:rPr>
              <a:t>Methodology</a:t>
            </a:r>
            <a:endParaRPr kumimoji="0" lang="nl-NL" sz="1632" b="0" i="1" u="none" strike="noStrike" kern="1200" cap="none" spc="0" normalizeH="0" baseline="0" noProof="0" dirty="0">
              <a:ln>
                <a:noFill/>
              </a:ln>
              <a:solidFill>
                <a:prstClr val="black"/>
              </a:solidFill>
              <a:effectLst/>
              <a:uLnTx/>
              <a:uFillTx/>
              <a:latin typeface="Arial"/>
              <a:ea typeface="+mn-ea"/>
              <a:cs typeface="+mn-cs"/>
            </a:endParaRPr>
          </a:p>
        </p:txBody>
      </p:sp>
      <p:pic>
        <p:nvPicPr>
          <p:cNvPr id="21" name="Afbeelding 20">
            <a:extLst>
              <a:ext uri="{FF2B5EF4-FFF2-40B4-BE49-F238E27FC236}">
                <a16:creationId xmlns:a16="http://schemas.microsoft.com/office/drawing/2014/main" id="{96A9E032-073A-421C-92F1-FDE7424EB2F3}"/>
              </a:ext>
            </a:extLst>
          </p:cNvPr>
          <p:cNvPicPr>
            <a:picLocks noChangeAspect="1"/>
          </p:cNvPicPr>
          <p:nvPr/>
        </p:nvPicPr>
        <p:blipFill>
          <a:blip r:embed="rId9"/>
          <a:stretch>
            <a:fillRect/>
          </a:stretch>
        </p:blipFill>
        <p:spPr>
          <a:xfrm>
            <a:off x="8822424" y="2118029"/>
            <a:ext cx="1781825" cy="1055896"/>
          </a:xfrm>
          <a:prstGeom prst="rect">
            <a:avLst/>
          </a:prstGeom>
        </p:spPr>
      </p:pic>
    </p:spTree>
    <p:extLst>
      <p:ext uri="{BB962C8B-B14F-4D97-AF65-F5344CB8AC3E}">
        <p14:creationId xmlns:p14="http://schemas.microsoft.com/office/powerpoint/2010/main" val="287714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19"/>
                                        </p:tgtEl>
                                      </p:cBhvr>
                                      <p:by x="130000" y="130000"/>
                                    </p:animScale>
                                  </p:childTnLst>
                                </p:cTn>
                              </p:par>
                              <p:par>
                                <p:cTn id="17" presetID="6" presetClass="emph" presetSubtype="0" fill="hold" nodeType="withEffect">
                                  <p:stCondLst>
                                    <p:cond delay="0"/>
                                  </p:stCondLst>
                                  <p:childTnLst>
                                    <p:animScale>
                                      <p:cBhvr>
                                        <p:cTn id="18" dur="2000" fill="hold"/>
                                        <p:tgtEl>
                                          <p:spTgt spid="17"/>
                                        </p:tgtEl>
                                      </p:cBhvr>
                                      <p:by x="130000" y="130000"/>
                                    </p:animScale>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24"/>
                                        </p:tgtEl>
                                      </p:cBhvr>
                                      <p:by x="130000" y="130000"/>
                                    </p:animScale>
                                  </p:childTnLst>
                                </p:cTn>
                              </p:par>
                              <p:par>
                                <p:cTn id="33" presetID="6" presetClass="emph" presetSubtype="0" fill="hold" nodeType="withEffect">
                                  <p:stCondLst>
                                    <p:cond delay="0"/>
                                  </p:stCondLst>
                                  <p:childTnLst>
                                    <p:animScale>
                                      <p:cBhvr>
                                        <p:cTn id="34" dur="2000" fill="hold"/>
                                        <p:tgtEl>
                                          <p:spTgt spid="21"/>
                                        </p:tgtEl>
                                      </p:cBhvr>
                                      <p:by x="130000" y="130000"/>
                                    </p:animScale>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5" grpId="0"/>
      <p:bldP spid="33" grpId="0"/>
      <p:bldP spid="34" grpId="0"/>
      <p:bldP spid="35"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9261" y="1460322"/>
            <a:ext cx="8512039" cy="282129"/>
          </a:xfrm>
        </p:spPr>
        <p:txBody>
          <a:bodyPr/>
          <a:lstStyle/>
          <a:p>
            <a:pPr lvl="0"/>
            <a:r>
              <a:rPr lang="it-IT" dirty="0"/>
              <a:t>PET allows for </a:t>
            </a:r>
            <a:r>
              <a:rPr lang="it-IT" dirty="0" smtClean="0"/>
              <a:t>visualization&amp; quantification </a:t>
            </a:r>
            <a:r>
              <a:rPr lang="it-IT" dirty="0"/>
              <a:t>of amyloid-</a:t>
            </a:r>
            <a:r>
              <a:rPr lang="el-GR" dirty="0"/>
              <a:t>β</a:t>
            </a:r>
            <a:r>
              <a:rPr lang="it-IT" dirty="0"/>
              <a:t> in the brain</a:t>
            </a:r>
          </a:p>
        </p:txBody>
      </p:sp>
      <p:sp>
        <p:nvSpPr>
          <p:cNvPr id="4" name="Title 3"/>
          <p:cNvSpPr>
            <a:spLocks noGrp="1"/>
          </p:cNvSpPr>
          <p:nvPr>
            <p:ph type="ctrTitle"/>
          </p:nvPr>
        </p:nvSpPr>
        <p:spPr>
          <a:xfrm>
            <a:off x="1850058" y="473628"/>
            <a:ext cx="8512039" cy="423193"/>
          </a:xfrm>
        </p:spPr>
        <p:txBody>
          <a:bodyPr/>
          <a:lstStyle/>
          <a:p>
            <a:r>
              <a:rPr lang="it-IT" dirty="0"/>
              <a:t>Rationale </a:t>
            </a:r>
            <a:endParaRPr lang="en-GB" dirty="0"/>
          </a:p>
        </p:txBody>
      </p:sp>
      <p:cxnSp>
        <p:nvCxnSpPr>
          <p:cNvPr id="6" name="Straight Connector 5"/>
          <p:cNvCxnSpPr/>
          <p:nvPr/>
        </p:nvCxnSpPr>
        <p:spPr>
          <a:xfrm>
            <a:off x="6843579" y="3520548"/>
            <a:ext cx="3177037" cy="947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6843579" y="5343885"/>
            <a:ext cx="3279157" cy="28139"/>
          </a:xfrm>
          <a:prstGeom prst="line">
            <a:avLst/>
          </a:prstGeom>
        </p:spPr>
        <p:style>
          <a:lnRef idx="2">
            <a:schemeClr val="accent1"/>
          </a:lnRef>
          <a:fillRef idx="0">
            <a:schemeClr val="accent1"/>
          </a:fillRef>
          <a:effectRef idx="1">
            <a:schemeClr val="accent1"/>
          </a:effectRef>
          <a:fontRef idx="minor">
            <a:schemeClr val="tx1"/>
          </a:fontRef>
        </p:style>
      </p:cxnSp>
      <p:sp>
        <p:nvSpPr>
          <p:cNvPr id="8" name="Left Brace 7"/>
          <p:cNvSpPr/>
          <p:nvPr/>
        </p:nvSpPr>
        <p:spPr>
          <a:xfrm rot="5400000">
            <a:off x="9637695" y="3118701"/>
            <a:ext cx="201887" cy="53695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13" name="Left Brace 12"/>
          <p:cNvSpPr/>
          <p:nvPr/>
        </p:nvSpPr>
        <p:spPr>
          <a:xfrm rot="5400000">
            <a:off x="8382381" y="3581953"/>
            <a:ext cx="201887" cy="325542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945519">
            <a:off x="6697166" y="3036014"/>
            <a:ext cx="316890" cy="309909"/>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945519">
            <a:off x="6691712" y="4727754"/>
            <a:ext cx="316890" cy="309909"/>
          </a:xfrm>
          <a:prstGeom prst="rect">
            <a:avLst/>
          </a:prstGeom>
        </p:spPr>
      </p:pic>
      <p:sp>
        <p:nvSpPr>
          <p:cNvPr id="18" name="TextBox 17"/>
          <p:cNvSpPr txBox="1"/>
          <p:nvPr/>
        </p:nvSpPr>
        <p:spPr>
          <a:xfrm>
            <a:off x="6727350" y="3613023"/>
            <a:ext cx="657880" cy="259751"/>
          </a:xfrm>
          <a:prstGeom prst="rect">
            <a:avLst/>
          </a:prstGeom>
          <a:noFill/>
          <a:ln>
            <a:noFill/>
          </a:ln>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0 min</a:t>
            </a:r>
          </a:p>
        </p:txBody>
      </p:sp>
      <p:sp>
        <p:nvSpPr>
          <p:cNvPr id="19" name="TextBox 18"/>
          <p:cNvSpPr txBox="1"/>
          <p:nvPr/>
        </p:nvSpPr>
        <p:spPr>
          <a:xfrm>
            <a:off x="9136606" y="3625413"/>
            <a:ext cx="578399"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90min</a:t>
            </a:r>
          </a:p>
        </p:txBody>
      </p:sp>
      <p:sp>
        <p:nvSpPr>
          <p:cNvPr id="20" name="TextBox 19"/>
          <p:cNvSpPr txBox="1"/>
          <p:nvPr/>
        </p:nvSpPr>
        <p:spPr>
          <a:xfrm>
            <a:off x="6727349" y="5476820"/>
            <a:ext cx="657880" cy="259751"/>
          </a:xfrm>
          <a:prstGeom prst="rect">
            <a:avLst/>
          </a:prstGeom>
          <a:noFill/>
          <a:ln>
            <a:noFill/>
          </a:ln>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0 min</a:t>
            </a:r>
          </a:p>
        </p:txBody>
      </p:sp>
      <p:cxnSp>
        <p:nvCxnSpPr>
          <p:cNvPr id="23" name="Straight Connector 22"/>
          <p:cNvCxnSpPr/>
          <p:nvPr/>
        </p:nvCxnSpPr>
        <p:spPr>
          <a:xfrm>
            <a:off x="6855611" y="3520548"/>
            <a:ext cx="0" cy="115365"/>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9470163" y="3530018"/>
            <a:ext cx="0" cy="115365"/>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0014678" y="3530018"/>
            <a:ext cx="0" cy="115365"/>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847938" y="5362549"/>
            <a:ext cx="0" cy="115365"/>
          </a:xfrm>
          <a:prstGeom prst="line">
            <a:avLst/>
          </a:prstGeom>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9627690" y="3632623"/>
            <a:ext cx="656925" cy="427168"/>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110 min</a:t>
            </a:r>
          </a:p>
        </p:txBody>
      </p:sp>
      <p:sp>
        <p:nvSpPr>
          <p:cNvPr id="29" name="TextBox 28"/>
          <p:cNvSpPr txBox="1"/>
          <p:nvPr/>
        </p:nvSpPr>
        <p:spPr>
          <a:xfrm>
            <a:off x="9633792" y="5490671"/>
            <a:ext cx="772289"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110 min</a:t>
            </a:r>
          </a:p>
        </p:txBody>
      </p:sp>
      <p:cxnSp>
        <p:nvCxnSpPr>
          <p:cNvPr id="30" name="Straight Connector 29"/>
          <p:cNvCxnSpPr/>
          <p:nvPr/>
        </p:nvCxnSpPr>
        <p:spPr>
          <a:xfrm>
            <a:off x="10111039" y="5343884"/>
            <a:ext cx="0" cy="115365"/>
          </a:xfrm>
          <a:prstGeom prst="line">
            <a:avLst/>
          </a:prstGeom>
        </p:spPr>
        <p:style>
          <a:lnRef idx="2">
            <a:schemeClr val="accent1"/>
          </a:lnRef>
          <a:fillRef idx="0">
            <a:schemeClr val="accent1"/>
          </a:fillRef>
          <a:effectRef idx="1">
            <a:schemeClr val="accent1"/>
          </a:effectRef>
          <a:fontRef idx="minor">
            <a:schemeClr val="tx1"/>
          </a:fontRef>
        </p:style>
      </p:cxnSp>
      <p:sp>
        <p:nvSpPr>
          <p:cNvPr id="31" name="Right Arrow 30"/>
          <p:cNvSpPr/>
          <p:nvPr/>
        </p:nvSpPr>
        <p:spPr>
          <a:xfrm>
            <a:off x="5603588" y="2852555"/>
            <a:ext cx="793128" cy="1390720"/>
          </a:xfrm>
          <a:prstGeom prst="rightArrow">
            <a:avLst/>
          </a:prstGeom>
          <a:solidFill>
            <a:srgbClr val="C8E3E2">
              <a:alpha val="98824"/>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sp>
        <p:nvSpPr>
          <p:cNvPr id="32" name="Right Arrow 31"/>
          <p:cNvSpPr/>
          <p:nvPr/>
        </p:nvSpPr>
        <p:spPr>
          <a:xfrm>
            <a:off x="5560073" y="4333196"/>
            <a:ext cx="793128" cy="1390720"/>
          </a:xfrm>
          <a:prstGeom prst="rightArrow">
            <a:avLst/>
          </a:prstGeom>
          <a:solidFill>
            <a:srgbClr val="C8E3E2">
              <a:alpha val="98824"/>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sp>
        <p:nvSpPr>
          <p:cNvPr id="34" name="Rounded Rectangle 33"/>
          <p:cNvSpPr/>
          <p:nvPr/>
        </p:nvSpPr>
        <p:spPr>
          <a:xfrm>
            <a:off x="1724948" y="2628375"/>
            <a:ext cx="3301235" cy="1416882"/>
          </a:xfrm>
          <a:prstGeom prst="roundRect">
            <a:avLst/>
          </a:prstGeom>
          <a:solidFill>
            <a:schemeClr val="bg1">
              <a:alpha val="98824"/>
            </a:schemeClr>
          </a:solidFill>
          <a:ln>
            <a:solidFill>
              <a:srgbClr val="D0E6E8"/>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nl-NL" sz="1814" b="0" i="0" u="none" strike="noStrike" kern="1200" cap="none" spc="0" normalizeH="0" baseline="0" noProof="0" dirty="0" err="1">
                <a:ln>
                  <a:noFill/>
                </a:ln>
                <a:solidFill>
                  <a:prstClr val="black"/>
                </a:solidFill>
                <a:effectLst/>
                <a:uLnTx/>
                <a:uFillTx/>
                <a:latin typeface="Arial"/>
                <a:ea typeface="+mn-ea"/>
                <a:cs typeface="+mn-cs"/>
              </a:rPr>
              <a:t>Diagnostic</a:t>
            </a:r>
            <a:r>
              <a:rPr kumimoji="0" lang="nl-NL" sz="1814" b="0" i="0" u="none" strike="noStrike" kern="1200" cap="none" spc="0" normalizeH="0" baseline="0" noProof="0" dirty="0">
                <a:ln>
                  <a:noFill/>
                </a:ln>
                <a:solidFill>
                  <a:prstClr val="black"/>
                </a:solidFill>
                <a:effectLst/>
                <a:uLnTx/>
                <a:uFillTx/>
                <a:latin typeface="Arial"/>
                <a:ea typeface="+mn-ea"/>
                <a:cs typeface="+mn-cs"/>
              </a:rPr>
              <a:t> </a:t>
            </a:r>
            <a:r>
              <a:rPr kumimoji="0" lang="nl-NL" sz="1814" b="0" i="0" u="none" strike="noStrike" kern="1200" cap="none" spc="0" normalizeH="0" baseline="0" noProof="0" dirty="0" err="1">
                <a:ln>
                  <a:noFill/>
                </a:ln>
                <a:solidFill>
                  <a:prstClr val="black"/>
                </a:solidFill>
                <a:effectLst/>
                <a:uLnTx/>
                <a:uFillTx/>
                <a:latin typeface="Arial"/>
                <a:ea typeface="+mn-ea"/>
                <a:cs typeface="+mn-cs"/>
              </a:rPr>
              <a:t>use</a:t>
            </a:r>
            <a:endParaRPr kumimoji="0" lang="nl-NL" sz="1814" b="0" i="0" u="none" strike="noStrike" kern="1200" cap="none" spc="0" normalizeH="0" baseline="0" noProof="0" dirty="0">
              <a:ln>
                <a:noFill/>
              </a:ln>
              <a:solidFill>
                <a:prstClr val="black"/>
              </a:solidFill>
              <a:effectLst/>
              <a:uLnTx/>
              <a:uFillTx/>
              <a:latin typeface="Arial"/>
              <a:ea typeface="+mn-ea"/>
              <a:cs typeface="+mn-cs"/>
            </a:endParaRPr>
          </a:p>
          <a:p>
            <a:pPr marL="259118" marR="0" lvl="0" indent="-259118" algn="ctr" defTabSz="414589" rtl="0" eaLnBrk="1" fontAlgn="auto" latinLnBrk="0" hangingPunct="1">
              <a:lnSpc>
                <a:spcPct val="100000"/>
              </a:lnSpc>
              <a:spcBef>
                <a:spcPct val="20000"/>
              </a:spcBef>
              <a:spcAft>
                <a:spcPts val="0"/>
              </a:spcAft>
              <a:buClrTx/>
              <a:buSzTx/>
              <a:buFontTx/>
              <a:buChar char="-"/>
              <a:tabLst/>
              <a:defRPr/>
            </a:pPr>
            <a:r>
              <a:rPr kumimoji="0" lang="nl-NL" sz="1451" b="0" i="0" u="none" strike="noStrike" kern="1200" cap="none" spc="0" normalizeH="0" baseline="0" noProof="0" dirty="0" err="1">
                <a:ln>
                  <a:noFill/>
                </a:ln>
                <a:solidFill>
                  <a:prstClr val="black"/>
                </a:solidFill>
                <a:effectLst/>
                <a:uLnTx/>
                <a:uFillTx/>
                <a:latin typeface="Arial"/>
                <a:ea typeface="+mn-ea"/>
                <a:cs typeface="+mn-cs"/>
              </a:rPr>
              <a:t>Positive</a:t>
            </a:r>
            <a:r>
              <a:rPr kumimoji="0" lang="nl-NL" sz="1451" b="0" i="0" u="none" strike="noStrike" kern="1200" cap="none" spc="0" normalizeH="0" baseline="0" noProof="0" dirty="0">
                <a:ln>
                  <a:noFill/>
                </a:ln>
                <a:solidFill>
                  <a:prstClr val="black"/>
                </a:solidFill>
                <a:effectLst/>
                <a:uLnTx/>
                <a:uFillTx/>
                <a:latin typeface="Arial"/>
                <a:ea typeface="+mn-ea"/>
                <a:cs typeface="+mn-cs"/>
              </a:rPr>
              <a:t>/</a:t>
            </a:r>
            <a:r>
              <a:rPr kumimoji="0" lang="nl-NL" sz="1451" b="0" i="0" u="none" strike="noStrike" kern="1200" cap="none" spc="0" normalizeH="0" baseline="0" noProof="0" dirty="0" err="1">
                <a:ln>
                  <a:noFill/>
                </a:ln>
                <a:solidFill>
                  <a:prstClr val="black"/>
                </a:solidFill>
                <a:effectLst/>
                <a:uLnTx/>
                <a:uFillTx/>
                <a:latin typeface="Arial"/>
                <a:ea typeface="+mn-ea"/>
                <a:cs typeface="+mn-cs"/>
              </a:rPr>
              <a:t>negative</a:t>
            </a:r>
            <a:r>
              <a:rPr kumimoji="0" lang="nl-NL" sz="1451" b="0" i="0" u="none" strike="noStrike" kern="1200" cap="none" spc="0" normalizeH="0" baseline="0" noProof="0" dirty="0">
                <a:ln>
                  <a:noFill/>
                </a:ln>
                <a:solidFill>
                  <a:prstClr val="black"/>
                </a:solidFill>
                <a:effectLst/>
                <a:uLnTx/>
                <a:uFillTx/>
                <a:latin typeface="Arial"/>
                <a:ea typeface="+mn-ea"/>
                <a:cs typeface="+mn-cs"/>
              </a:rPr>
              <a:t> </a:t>
            </a:r>
            <a:r>
              <a:rPr kumimoji="0" lang="nl-NL" sz="1451" b="0" i="0" u="none" strike="noStrike" kern="1200" cap="none" spc="0" normalizeH="0" baseline="0" noProof="0" dirty="0" err="1">
                <a:ln>
                  <a:noFill/>
                </a:ln>
                <a:solidFill>
                  <a:prstClr val="black"/>
                </a:solidFill>
                <a:effectLst/>
                <a:uLnTx/>
                <a:uFillTx/>
                <a:latin typeface="Arial"/>
                <a:ea typeface="+mn-ea"/>
                <a:cs typeface="+mn-cs"/>
              </a:rPr>
              <a:t>amyloid</a:t>
            </a:r>
            <a:r>
              <a:rPr kumimoji="0" lang="nl-NL" sz="1451" b="0" i="0" u="none" strike="noStrike" kern="1200" cap="none" spc="0" normalizeH="0" baseline="0" noProof="0" dirty="0">
                <a:ln>
                  <a:noFill/>
                </a:ln>
                <a:solidFill>
                  <a:prstClr val="black"/>
                </a:solidFill>
                <a:effectLst/>
                <a:uLnTx/>
                <a:uFillTx/>
                <a:latin typeface="Arial"/>
                <a:ea typeface="+mn-ea"/>
                <a:cs typeface="+mn-cs"/>
              </a:rPr>
              <a:t> scan</a:t>
            </a:r>
          </a:p>
          <a:p>
            <a:pPr marL="259118" marR="0" lvl="0" indent="-259118" algn="ctr" defTabSz="414589" rtl="0" eaLnBrk="1" fontAlgn="auto" latinLnBrk="0" hangingPunct="1">
              <a:lnSpc>
                <a:spcPct val="100000"/>
              </a:lnSpc>
              <a:spcBef>
                <a:spcPct val="20000"/>
              </a:spcBef>
              <a:spcAft>
                <a:spcPts val="0"/>
              </a:spcAft>
              <a:buClrTx/>
              <a:buSzTx/>
              <a:buFontTx/>
              <a:buChar char="-"/>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Indirect </a:t>
            </a:r>
            <a:r>
              <a:rPr kumimoji="0" lang="nl-NL" sz="1451" b="0" i="0" u="none" strike="noStrike" kern="1200" cap="none" spc="0" normalizeH="0" baseline="0" noProof="0" dirty="0" err="1">
                <a:ln>
                  <a:noFill/>
                </a:ln>
                <a:solidFill>
                  <a:prstClr val="black"/>
                </a:solidFill>
                <a:effectLst/>
                <a:uLnTx/>
                <a:uFillTx/>
                <a:latin typeface="Arial"/>
                <a:ea typeface="+mn-ea"/>
                <a:cs typeface="+mn-cs"/>
              </a:rPr>
              <a:t>measure</a:t>
            </a:r>
            <a:r>
              <a:rPr kumimoji="0" lang="nl-NL" sz="1451" b="0" i="0" u="none" strike="noStrike" kern="1200" cap="none" spc="0" normalizeH="0" baseline="0" noProof="0" dirty="0">
                <a:ln>
                  <a:noFill/>
                </a:ln>
                <a:solidFill>
                  <a:prstClr val="black"/>
                </a:solidFill>
                <a:effectLst/>
                <a:uLnTx/>
                <a:uFillTx/>
                <a:latin typeface="Arial"/>
                <a:ea typeface="+mn-ea"/>
                <a:cs typeface="+mn-cs"/>
              </a:rPr>
              <a:t> of </a:t>
            </a:r>
            <a:r>
              <a:rPr kumimoji="0" lang="nl-NL" sz="1451" b="0" i="0" u="none" strike="noStrike" kern="1200" cap="none" spc="0" normalizeH="0" baseline="0" noProof="0" dirty="0" err="1">
                <a:ln>
                  <a:noFill/>
                </a:ln>
                <a:solidFill>
                  <a:prstClr val="black"/>
                </a:solidFill>
                <a:effectLst/>
                <a:uLnTx/>
                <a:uFillTx/>
                <a:latin typeface="Arial"/>
                <a:ea typeface="+mn-ea"/>
                <a:cs typeface="+mn-cs"/>
              </a:rPr>
              <a:t>amyloid</a:t>
            </a:r>
            <a:r>
              <a:rPr kumimoji="0" lang="nl-NL" sz="1451" b="0" i="0" u="none" strike="noStrike" kern="1200" cap="none" spc="0" normalizeH="0" baseline="0" noProof="0" dirty="0">
                <a:ln>
                  <a:noFill/>
                </a:ln>
                <a:solidFill>
                  <a:prstClr val="black"/>
                </a:solidFill>
                <a:effectLst/>
                <a:uLnTx/>
                <a:uFillTx/>
                <a:latin typeface="Arial"/>
                <a:ea typeface="+mn-ea"/>
                <a:cs typeface="+mn-cs"/>
              </a:rPr>
              <a:t> load</a:t>
            </a:r>
          </a:p>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35" name="Rounded Rectangle 34"/>
          <p:cNvSpPr/>
          <p:nvPr/>
        </p:nvSpPr>
        <p:spPr>
          <a:xfrm>
            <a:off x="1461339" y="4395913"/>
            <a:ext cx="3808194" cy="1416882"/>
          </a:xfrm>
          <a:prstGeom prst="roundRect">
            <a:avLst/>
          </a:prstGeom>
          <a:solidFill>
            <a:schemeClr val="bg1">
              <a:alpha val="98824"/>
            </a:schemeClr>
          </a:solidFill>
          <a:ln>
            <a:solidFill>
              <a:srgbClr val="D0E6E8"/>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nl-NL" sz="1814" b="0" i="0" u="none" strike="noStrike" kern="1200" cap="none" spc="0" normalizeH="0" baseline="0" noProof="0" dirty="0" err="1">
                <a:ln>
                  <a:noFill/>
                </a:ln>
                <a:solidFill>
                  <a:prstClr val="black"/>
                </a:solidFill>
                <a:effectLst/>
                <a:uLnTx/>
                <a:uFillTx/>
                <a:latin typeface="Arial"/>
                <a:ea typeface="+mn-ea"/>
                <a:cs typeface="+mn-cs"/>
              </a:rPr>
              <a:t>Longitudinal</a:t>
            </a:r>
            <a:r>
              <a:rPr kumimoji="0" lang="nl-NL" sz="1814" b="0" i="0" u="none" strike="noStrike" kern="1200" cap="none" spc="0" normalizeH="0" baseline="0" noProof="0" dirty="0">
                <a:ln>
                  <a:noFill/>
                </a:ln>
                <a:solidFill>
                  <a:prstClr val="black"/>
                </a:solidFill>
                <a:effectLst/>
                <a:uLnTx/>
                <a:uFillTx/>
                <a:latin typeface="Arial"/>
                <a:ea typeface="+mn-ea"/>
                <a:cs typeface="+mn-cs"/>
              </a:rPr>
              <a:t> </a:t>
            </a:r>
            <a:r>
              <a:rPr kumimoji="0" lang="nl-NL" sz="1814" b="0" i="0" u="none" strike="noStrike" kern="1200" cap="none" spc="0" normalizeH="0" baseline="0" noProof="0" dirty="0" err="1">
                <a:ln>
                  <a:noFill/>
                </a:ln>
                <a:solidFill>
                  <a:prstClr val="black"/>
                </a:solidFill>
                <a:effectLst/>
                <a:uLnTx/>
                <a:uFillTx/>
                <a:latin typeface="Arial"/>
                <a:ea typeface="+mn-ea"/>
                <a:cs typeface="+mn-cs"/>
              </a:rPr>
              <a:t>measurements</a:t>
            </a:r>
            <a:endParaRPr kumimoji="0" lang="nl-NL" sz="1814"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-Treatment response/ </a:t>
            </a:r>
            <a:r>
              <a:rPr kumimoji="0" lang="nl-NL" sz="1451" b="0" i="0" u="none" strike="noStrike" kern="1200" cap="none" spc="0" normalizeH="0" baseline="0" noProof="0" dirty="0" err="1">
                <a:ln>
                  <a:noFill/>
                </a:ln>
                <a:solidFill>
                  <a:prstClr val="black"/>
                </a:solidFill>
                <a:effectLst/>
                <a:uLnTx/>
                <a:uFillTx/>
                <a:latin typeface="Arial"/>
                <a:ea typeface="+mn-ea"/>
                <a:cs typeface="+mn-cs"/>
              </a:rPr>
              <a:t>disease</a:t>
            </a:r>
            <a:r>
              <a:rPr kumimoji="0" lang="nl-NL" sz="1451" b="0" i="0" u="none" strike="noStrike" kern="1200" cap="none" spc="0" normalizeH="0" baseline="0" noProof="0" dirty="0">
                <a:ln>
                  <a:noFill/>
                </a:ln>
                <a:solidFill>
                  <a:prstClr val="black"/>
                </a:solidFill>
                <a:effectLst/>
                <a:uLnTx/>
                <a:uFillTx/>
                <a:latin typeface="Arial"/>
                <a:ea typeface="+mn-ea"/>
                <a:cs typeface="+mn-cs"/>
              </a:rPr>
              <a:t> </a:t>
            </a:r>
            <a:r>
              <a:rPr kumimoji="0" lang="nl-NL" sz="1451" b="0" i="0" u="none" strike="noStrike" kern="1200" cap="none" spc="0" normalizeH="0" baseline="0" noProof="0" dirty="0" err="1">
                <a:ln>
                  <a:noFill/>
                </a:ln>
                <a:solidFill>
                  <a:prstClr val="black"/>
                </a:solidFill>
                <a:effectLst/>
                <a:uLnTx/>
                <a:uFillTx/>
                <a:latin typeface="Arial"/>
                <a:ea typeface="+mn-ea"/>
                <a:cs typeface="+mn-cs"/>
              </a:rPr>
              <a:t>progression</a:t>
            </a: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 Direct </a:t>
            </a:r>
            <a:r>
              <a:rPr kumimoji="0" lang="nl-NL" sz="1451" b="0" i="0" u="none" strike="noStrike" kern="1200" cap="none" spc="0" normalizeH="0" baseline="0" noProof="0" dirty="0" err="1">
                <a:ln>
                  <a:noFill/>
                </a:ln>
                <a:solidFill>
                  <a:prstClr val="black"/>
                </a:solidFill>
                <a:effectLst/>
                <a:uLnTx/>
                <a:uFillTx/>
                <a:latin typeface="Arial"/>
                <a:ea typeface="+mn-ea"/>
                <a:cs typeface="+mn-cs"/>
              </a:rPr>
              <a:t>measure</a:t>
            </a:r>
            <a:r>
              <a:rPr kumimoji="0" lang="nl-NL" sz="1451" b="0" i="0" u="none" strike="noStrike" kern="1200" cap="none" spc="0" normalizeH="0" baseline="0" noProof="0" dirty="0">
                <a:ln>
                  <a:noFill/>
                </a:ln>
                <a:solidFill>
                  <a:prstClr val="black"/>
                </a:solidFill>
                <a:effectLst/>
                <a:uLnTx/>
                <a:uFillTx/>
                <a:latin typeface="Arial"/>
                <a:ea typeface="+mn-ea"/>
                <a:cs typeface="+mn-cs"/>
              </a:rPr>
              <a:t> of </a:t>
            </a:r>
            <a:r>
              <a:rPr kumimoji="0" lang="nl-NL" sz="1451" b="0" i="0" u="none" strike="noStrike" kern="1200" cap="none" spc="0" normalizeH="0" baseline="0" noProof="0" dirty="0" err="1">
                <a:ln>
                  <a:noFill/>
                </a:ln>
                <a:solidFill>
                  <a:prstClr val="black"/>
                </a:solidFill>
                <a:effectLst/>
                <a:uLnTx/>
                <a:uFillTx/>
                <a:latin typeface="Arial"/>
                <a:ea typeface="+mn-ea"/>
                <a:cs typeface="+mn-cs"/>
              </a:rPr>
              <a:t>amyloid</a:t>
            </a:r>
            <a:r>
              <a:rPr kumimoji="0" lang="nl-NL" sz="1451" b="0" i="0" u="none" strike="noStrike" kern="1200" cap="none" spc="0" normalizeH="0" baseline="0" noProof="0" dirty="0">
                <a:ln>
                  <a:noFill/>
                </a:ln>
                <a:solidFill>
                  <a:prstClr val="black"/>
                </a:solidFill>
                <a:effectLst/>
                <a:uLnTx/>
                <a:uFillTx/>
                <a:latin typeface="Arial"/>
                <a:ea typeface="+mn-ea"/>
                <a:cs typeface="+mn-cs"/>
              </a:rPr>
              <a:t> load</a:t>
            </a:r>
          </a:p>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38" name="TextBox 37"/>
          <p:cNvSpPr txBox="1"/>
          <p:nvPr/>
        </p:nvSpPr>
        <p:spPr>
          <a:xfrm>
            <a:off x="9423081" y="2116531"/>
            <a:ext cx="578399"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err="1">
                <a:ln>
                  <a:noFill/>
                </a:ln>
                <a:solidFill>
                  <a:prstClr val="black"/>
                </a:solidFill>
                <a:effectLst/>
                <a:uLnTx/>
                <a:uFillTx/>
                <a:latin typeface="Arial"/>
                <a:ea typeface="+mn-ea"/>
                <a:cs typeface="+mn-cs"/>
              </a:rPr>
              <a:t>Static</a:t>
            </a:r>
            <a:endParaRPr kumimoji="0" lang="nl-NL" sz="1088" b="0" i="0" u="none" strike="noStrike" kern="1200" cap="none" spc="0" normalizeH="0" baseline="0" noProof="0" dirty="0">
              <a:ln>
                <a:noFill/>
              </a:ln>
              <a:solidFill>
                <a:prstClr val="black"/>
              </a:solidFill>
              <a:effectLst/>
              <a:uLnTx/>
              <a:uFillTx/>
              <a:latin typeface="Arial"/>
              <a:ea typeface="+mn-ea"/>
              <a:cs typeface="+mn-cs"/>
            </a:endParaRPr>
          </a:p>
        </p:txBody>
      </p:sp>
      <p:sp>
        <p:nvSpPr>
          <p:cNvPr id="39" name="TextBox 38"/>
          <p:cNvSpPr txBox="1"/>
          <p:nvPr/>
        </p:nvSpPr>
        <p:spPr>
          <a:xfrm>
            <a:off x="8120774" y="3963394"/>
            <a:ext cx="716005" cy="427168"/>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err="1">
                <a:ln>
                  <a:noFill/>
                </a:ln>
                <a:solidFill>
                  <a:prstClr val="black"/>
                </a:solidFill>
                <a:effectLst/>
                <a:uLnTx/>
                <a:uFillTx/>
                <a:latin typeface="Arial"/>
                <a:ea typeface="+mn-ea"/>
                <a:cs typeface="+mn-cs"/>
              </a:rPr>
              <a:t>Dynamic</a:t>
            </a:r>
            <a:endParaRPr kumimoji="0" lang="nl-NL" sz="1088" b="0" i="0" u="none" strike="noStrike" kern="1200" cap="none" spc="0" normalizeH="0" baseline="0" noProof="0" dirty="0">
              <a:ln>
                <a:noFill/>
              </a:ln>
              <a:solidFill>
                <a:prstClr val="black"/>
              </a:solidFill>
              <a:effectLst/>
              <a:uLnTx/>
              <a:uFillTx/>
              <a:latin typeface="Arial"/>
              <a:ea typeface="+mn-ea"/>
              <a:cs typeface="+mn-cs"/>
            </a:endParaRPr>
          </a:p>
        </p:txBody>
      </p:sp>
      <p:pic>
        <p:nvPicPr>
          <p:cNvPr id="41" name="Picture 40"/>
          <p:cNvPicPr>
            <a:picLocks noChangeAspect="1"/>
          </p:cNvPicPr>
          <p:nvPr/>
        </p:nvPicPr>
        <p:blipFill rotWithShape="1">
          <a:blip r:embed="rId4"/>
          <a:srcRect r="4615" b="740"/>
          <a:stretch/>
        </p:blipFill>
        <p:spPr>
          <a:xfrm>
            <a:off x="6955392" y="4232167"/>
            <a:ext cx="671989" cy="802823"/>
          </a:xfrm>
          <a:prstGeom prst="rect">
            <a:avLst/>
          </a:prstGeom>
        </p:spPr>
      </p:pic>
      <p:pic>
        <p:nvPicPr>
          <p:cNvPr id="42" name="Picture 41"/>
          <p:cNvPicPr>
            <a:picLocks noChangeAspect="1"/>
          </p:cNvPicPr>
          <p:nvPr/>
        </p:nvPicPr>
        <p:blipFill rotWithShape="1">
          <a:blip r:embed="rId5"/>
          <a:srcRect l="6142" r="6973"/>
          <a:stretch/>
        </p:blipFill>
        <p:spPr>
          <a:xfrm>
            <a:off x="7558323" y="4232166"/>
            <a:ext cx="673123" cy="800849"/>
          </a:xfrm>
          <a:prstGeom prst="rect">
            <a:avLst/>
          </a:prstGeom>
        </p:spPr>
      </p:pic>
      <p:pic>
        <p:nvPicPr>
          <p:cNvPr id="43" name="Picture 42"/>
          <p:cNvPicPr>
            <a:picLocks noChangeAspect="1"/>
          </p:cNvPicPr>
          <p:nvPr/>
        </p:nvPicPr>
        <p:blipFill rotWithShape="1">
          <a:blip r:embed="rId6"/>
          <a:srcRect l="5368" r="1"/>
          <a:stretch/>
        </p:blipFill>
        <p:spPr>
          <a:xfrm>
            <a:off x="8178051" y="4232167"/>
            <a:ext cx="636832" cy="800848"/>
          </a:xfrm>
          <a:prstGeom prst="rect">
            <a:avLst/>
          </a:prstGeom>
        </p:spPr>
      </p:pic>
      <p:pic>
        <p:nvPicPr>
          <p:cNvPr id="44" name="Picture 43"/>
          <p:cNvPicPr>
            <a:picLocks noChangeAspect="1"/>
          </p:cNvPicPr>
          <p:nvPr/>
        </p:nvPicPr>
        <p:blipFill rotWithShape="1">
          <a:blip r:embed="rId7"/>
          <a:srcRect l="5212" r="5187"/>
          <a:stretch/>
        </p:blipFill>
        <p:spPr>
          <a:xfrm>
            <a:off x="8814464" y="4231215"/>
            <a:ext cx="665844" cy="801800"/>
          </a:xfrm>
          <a:prstGeom prst="rect">
            <a:avLst/>
          </a:prstGeom>
        </p:spPr>
      </p:pic>
      <p:pic>
        <p:nvPicPr>
          <p:cNvPr id="45" name="Picture 44"/>
          <p:cNvPicPr>
            <a:picLocks noChangeAspect="1"/>
          </p:cNvPicPr>
          <p:nvPr/>
        </p:nvPicPr>
        <p:blipFill rotWithShape="1">
          <a:blip r:embed="rId8"/>
          <a:srcRect l="4495" r="3564"/>
          <a:stretch/>
        </p:blipFill>
        <p:spPr>
          <a:xfrm>
            <a:off x="9478450" y="4231215"/>
            <a:ext cx="668138" cy="803775"/>
          </a:xfrm>
          <a:prstGeom prst="rect">
            <a:avLst/>
          </a:prstGeom>
        </p:spPr>
      </p:pic>
      <p:sp>
        <p:nvSpPr>
          <p:cNvPr id="33" name="TextBox 32"/>
          <p:cNvSpPr txBox="1"/>
          <p:nvPr/>
        </p:nvSpPr>
        <p:spPr>
          <a:xfrm>
            <a:off x="7558322" y="3961420"/>
            <a:ext cx="1543179" cy="427168"/>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Coffee-break  protocol</a:t>
            </a:r>
          </a:p>
        </p:txBody>
      </p:sp>
      <p:sp>
        <p:nvSpPr>
          <p:cNvPr id="36" name="Left Brace 35"/>
          <p:cNvSpPr/>
          <p:nvPr/>
        </p:nvSpPr>
        <p:spPr>
          <a:xfrm rot="5400000">
            <a:off x="7273948" y="4687024"/>
            <a:ext cx="245273" cy="104763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40" name="Left Brace 39"/>
          <p:cNvSpPr/>
          <p:nvPr/>
        </p:nvSpPr>
        <p:spPr>
          <a:xfrm rot="5400000">
            <a:off x="9741796" y="4903739"/>
            <a:ext cx="183716" cy="55264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46" name="TextBox 45"/>
          <p:cNvSpPr txBox="1"/>
          <p:nvPr/>
        </p:nvSpPr>
        <p:spPr>
          <a:xfrm>
            <a:off x="9101501" y="5498810"/>
            <a:ext cx="657862"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90 min</a:t>
            </a:r>
          </a:p>
        </p:txBody>
      </p:sp>
      <p:sp>
        <p:nvSpPr>
          <p:cNvPr id="48" name="TextBox 47"/>
          <p:cNvSpPr txBox="1"/>
          <p:nvPr/>
        </p:nvSpPr>
        <p:spPr>
          <a:xfrm>
            <a:off x="7583510" y="5473297"/>
            <a:ext cx="578399"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x min</a:t>
            </a:r>
          </a:p>
        </p:txBody>
      </p:sp>
      <p:pic>
        <p:nvPicPr>
          <p:cNvPr id="49" name="Picture 48"/>
          <p:cNvPicPr>
            <a:picLocks noChangeAspect="1"/>
          </p:cNvPicPr>
          <p:nvPr/>
        </p:nvPicPr>
        <p:blipFill rotWithShape="1">
          <a:blip r:embed="rId8"/>
          <a:srcRect l="4495" r="3564"/>
          <a:stretch/>
        </p:blipFill>
        <p:spPr>
          <a:xfrm>
            <a:off x="9381391" y="2431154"/>
            <a:ext cx="668138" cy="803775"/>
          </a:xfrm>
          <a:prstGeom prst="rect">
            <a:avLst/>
          </a:prstGeom>
        </p:spPr>
      </p:pic>
    </p:spTree>
    <p:extLst>
      <p:ext uri="{BB962C8B-B14F-4D97-AF65-F5344CB8AC3E}">
        <p14:creationId xmlns:p14="http://schemas.microsoft.com/office/powerpoint/2010/main" val="52485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1" nodeType="clickEffect">
                                  <p:stCondLst>
                                    <p:cond delay="0"/>
                                  </p:stCondLst>
                                  <p:childTnLst>
                                    <p:animEffect transition="out" filter="fade">
                                      <p:cBhvr>
                                        <p:cTn id="72" dur="500"/>
                                        <p:tgtEl>
                                          <p:spTgt spid="13"/>
                                        </p:tgtEl>
                                      </p:cBhvr>
                                    </p:animEffect>
                                    <p:set>
                                      <p:cBhvr>
                                        <p:cTn id="73" dur="1" fill="hold">
                                          <p:stCondLst>
                                            <p:cond delay="499"/>
                                          </p:stCondLst>
                                        </p:cTn>
                                        <p:tgtEl>
                                          <p:spTgt spid="13"/>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44"/>
                                        </p:tgtEl>
                                      </p:cBhvr>
                                    </p:animEffect>
                                    <p:set>
                                      <p:cBhvr>
                                        <p:cTn id="76" dur="1" fill="hold">
                                          <p:stCondLst>
                                            <p:cond delay="499"/>
                                          </p:stCondLst>
                                        </p:cTn>
                                        <p:tgtEl>
                                          <p:spTgt spid="44"/>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9"/>
                                        </p:tgtEl>
                                      </p:cBhvr>
                                    </p:animEffect>
                                    <p:set>
                                      <p:cBhvr>
                                        <p:cTn id="79" dur="1" fill="hold">
                                          <p:stCondLst>
                                            <p:cond delay="499"/>
                                          </p:stCondLst>
                                        </p:cTn>
                                        <p:tgtEl>
                                          <p:spTgt spid="39"/>
                                        </p:tgtEl>
                                        <p:attrNameLst>
                                          <p:attrName>style.visibility</p:attrName>
                                        </p:attrNameLst>
                                      </p:cBhvr>
                                      <p:to>
                                        <p:strVal val="hidden"/>
                                      </p:to>
                                    </p:set>
                                  </p:childTnLst>
                                </p:cTn>
                              </p:par>
                            </p:childTnLst>
                          </p:cTn>
                        </p:par>
                        <p:par>
                          <p:cTn id="80" fill="hold">
                            <p:stCondLst>
                              <p:cond delay="500"/>
                            </p:stCondLst>
                            <p:childTnLst>
                              <p:par>
                                <p:cTn id="81" presetID="1"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childTnLst>
                                </p:cTn>
                              </p:par>
                            </p:childTnLst>
                          </p:cTn>
                        </p:par>
                        <p:par>
                          <p:cTn id="83" fill="hold">
                            <p:stCondLst>
                              <p:cond delay="500"/>
                            </p:stCondLst>
                            <p:childTnLst>
                              <p:par>
                                <p:cTn id="84" presetID="1" presetClass="entr" presetSubtype="0"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childTnLst>
                                </p:cTn>
                              </p:par>
                            </p:childTnLst>
                          </p:cTn>
                        </p:par>
                        <p:par>
                          <p:cTn id="86" fill="hold">
                            <p:stCondLst>
                              <p:cond delay="500"/>
                            </p:stCondLst>
                            <p:childTnLst>
                              <p:par>
                                <p:cTn id="87" presetID="1"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childTnLst>
                                </p:cTn>
                              </p:par>
                              <p:par>
                                <p:cTn id="89" presetID="1" presetClass="entr" presetSubtype="0" fill="hold" grpId="1" nodeType="withEffect">
                                  <p:stCondLst>
                                    <p:cond delay="0"/>
                                  </p:stCondLst>
                                  <p:childTnLst>
                                    <p:set>
                                      <p:cBhvr>
                                        <p:cTn id="90" dur="1" fill="hold">
                                          <p:stCondLst>
                                            <p:cond delay="0"/>
                                          </p:stCondLst>
                                        </p:cTn>
                                        <p:tgtEl>
                                          <p:spTgt spid="3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3" grpId="1" animBg="1"/>
      <p:bldP spid="18" grpId="0"/>
      <p:bldP spid="19" grpId="0"/>
      <p:bldP spid="20" grpId="0"/>
      <p:bldP spid="28" grpId="0"/>
      <p:bldP spid="29" grpId="0"/>
      <p:bldP spid="31" grpId="0" animBg="1"/>
      <p:bldP spid="32" grpId="0" animBg="1"/>
      <p:bldP spid="38" grpId="0"/>
      <p:bldP spid="39" grpId="0"/>
      <p:bldP spid="39" grpId="1"/>
      <p:bldP spid="33" grpId="0"/>
      <p:bldP spid="33" grpId="1"/>
      <p:bldP spid="36" grpId="0" animBg="1"/>
      <p:bldP spid="40" grpId="0" animBg="1"/>
      <p:bldP spid="46"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50058" y="473628"/>
            <a:ext cx="8512039" cy="423193"/>
          </a:xfrm>
        </p:spPr>
        <p:txBody>
          <a:bodyPr/>
          <a:lstStyle/>
          <a:p>
            <a:r>
              <a:rPr lang="it-IT" dirty="0"/>
              <a:t>Data &amp; Methods </a:t>
            </a:r>
            <a:endParaRPr lang="en-GB" dirty="0"/>
          </a:p>
        </p:txBody>
      </p:sp>
      <p:sp>
        <p:nvSpPr>
          <p:cNvPr id="8" name="Rechthoek: afgeronde hoeken 7">
            <a:extLst>
              <a:ext uri="{FF2B5EF4-FFF2-40B4-BE49-F238E27FC236}">
                <a16:creationId xmlns:a16="http://schemas.microsoft.com/office/drawing/2014/main" id="{A42EE8F4-C65C-4808-AC51-B1E72EF34A00}"/>
              </a:ext>
            </a:extLst>
          </p:cNvPr>
          <p:cNvSpPr/>
          <p:nvPr/>
        </p:nvSpPr>
        <p:spPr>
          <a:xfrm>
            <a:off x="1443961" y="1139237"/>
            <a:ext cx="2507432" cy="935789"/>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Arial"/>
              </a:rPr>
              <a:t>Clinical data: AD &amp; control subjects for both amyloid PET tracers</a:t>
            </a:r>
          </a:p>
        </p:txBody>
      </p:sp>
      <p:sp>
        <p:nvSpPr>
          <p:cNvPr id="9" name="Rechthoek: afgeronde hoeken 8">
            <a:extLst>
              <a:ext uri="{FF2B5EF4-FFF2-40B4-BE49-F238E27FC236}">
                <a16:creationId xmlns:a16="http://schemas.microsoft.com/office/drawing/2014/main" id="{7EDC0B02-380C-4E96-AB76-DF9C4BBF3F90}"/>
              </a:ext>
            </a:extLst>
          </p:cNvPr>
          <p:cNvSpPr/>
          <p:nvPr/>
        </p:nvSpPr>
        <p:spPr>
          <a:xfrm>
            <a:off x="5272899" y="1171076"/>
            <a:ext cx="1869070" cy="1213666"/>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Arial"/>
              </a:rPr>
              <a:t>Tracer kinetics simulated based upon clinical data</a:t>
            </a:r>
          </a:p>
        </p:txBody>
      </p:sp>
      <p:sp>
        <p:nvSpPr>
          <p:cNvPr id="12" name="Rechthoek: afgeronde hoeken 11">
            <a:extLst>
              <a:ext uri="{FF2B5EF4-FFF2-40B4-BE49-F238E27FC236}">
                <a16:creationId xmlns:a16="http://schemas.microsoft.com/office/drawing/2014/main" id="{4EB8AB16-E549-41A1-A047-E894A5E8E833}"/>
              </a:ext>
            </a:extLst>
          </p:cNvPr>
          <p:cNvSpPr/>
          <p:nvPr/>
        </p:nvSpPr>
        <p:spPr>
          <a:xfrm>
            <a:off x="1500704" y="5201499"/>
            <a:ext cx="2758111" cy="657911"/>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mn-cs"/>
              </a:rPr>
              <a:t>Assessment of the bias in amyloid load quantification</a:t>
            </a:r>
          </a:p>
        </p:txBody>
      </p:sp>
      <p:sp>
        <p:nvSpPr>
          <p:cNvPr id="23" name="Rechthoek: afgeronde hoeken 22">
            <a:extLst>
              <a:ext uri="{FF2B5EF4-FFF2-40B4-BE49-F238E27FC236}">
                <a16:creationId xmlns:a16="http://schemas.microsoft.com/office/drawing/2014/main" id="{EC1BDF9A-6A26-4CFB-8602-C9E3F697FEBB}"/>
              </a:ext>
            </a:extLst>
          </p:cNvPr>
          <p:cNvSpPr/>
          <p:nvPr/>
        </p:nvSpPr>
        <p:spPr>
          <a:xfrm>
            <a:off x="8701563" y="1171076"/>
            <a:ext cx="2010805" cy="935789"/>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Arial"/>
              </a:rPr>
              <a:t>Simulated data covered the whole disease spectrum</a:t>
            </a:r>
          </a:p>
        </p:txBody>
      </p:sp>
      <p:sp>
        <p:nvSpPr>
          <p:cNvPr id="24" name="Rechthoek: afgeronde hoeken 23">
            <a:extLst>
              <a:ext uri="{FF2B5EF4-FFF2-40B4-BE49-F238E27FC236}">
                <a16:creationId xmlns:a16="http://schemas.microsoft.com/office/drawing/2014/main" id="{CBDB1034-3DDC-4E61-B6CD-8D0193FC014B}"/>
              </a:ext>
            </a:extLst>
          </p:cNvPr>
          <p:cNvSpPr/>
          <p:nvPr/>
        </p:nvSpPr>
        <p:spPr>
          <a:xfrm>
            <a:off x="8484548" y="5201938"/>
            <a:ext cx="2073884" cy="657911"/>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Arial"/>
              </a:rPr>
              <a:t>Represented various noise levels</a:t>
            </a:r>
          </a:p>
        </p:txBody>
      </p:sp>
      <p:sp>
        <p:nvSpPr>
          <p:cNvPr id="25" name="Rechthoek: afgeronde hoeken 24">
            <a:extLst>
              <a:ext uri="{FF2B5EF4-FFF2-40B4-BE49-F238E27FC236}">
                <a16:creationId xmlns:a16="http://schemas.microsoft.com/office/drawing/2014/main" id="{7F07A31D-74C1-4448-9224-13018D7B18FA}"/>
              </a:ext>
            </a:extLst>
          </p:cNvPr>
          <p:cNvSpPr/>
          <p:nvPr/>
        </p:nvSpPr>
        <p:spPr>
          <a:xfrm>
            <a:off x="5199548" y="5209366"/>
            <a:ext cx="2344266" cy="657911"/>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632" b="0" i="0" u="none" strike="noStrike" kern="1200" cap="none" spc="0" normalizeH="0" baseline="0" noProof="0" dirty="0">
                <a:ln>
                  <a:noFill/>
                </a:ln>
                <a:solidFill>
                  <a:prstClr val="black"/>
                </a:solidFill>
                <a:effectLst/>
                <a:uLnTx/>
                <a:uFillTx/>
                <a:latin typeface="Arial"/>
                <a:ea typeface="+mn-ea"/>
                <a:cs typeface="Arial"/>
              </a:rPr>
              <a:t>Different scanning protocols were deleted</a:t>
            </a: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3" name="Pictur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sp>
        <p:nvSpPr>
          <p:cNvPr id="36" name="Oval 35"/>
          <p:cNvSpPr/>
          <p:nvPr/>
        </p:nvSpPr>
        <p:spPr>
          <a:xfrm>
            <a:off x="5998702" y="3177498"/>
            <a:ext cx="387983" cy="984473"/>
          </a:xfrm>
          <a:prstGeom prst="ellipse">
            <a:avLst/>
          </a:prstGeom>
          <a:solidFill>
            <a:schemeClr val="bg1"/>
          </a:solidFill>
          <a:ln>
            <a:solidFill>
              <a:schemeClr val="bg1"/>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sp>
        <p:nvSpPr>
          <p:cNvPr id="37" name="Oval 36"/>
          <p:cNvSpPr/>
          <p:nvPr/>
        </p:nvSpPr>
        <p:spPr>
          <a:xfrm>
            <a:off x="5969508" y="3260823"/>
            <a:ext cx="834352" cy="984473"/>
          </a:xfrm>
          <a:prstGeom prst="ellipse">
            <a:avLst/>
          </a:prstGeom>
          <a:solidFill>
            <a:schemeClr val="bg1"/>
          </a:solidFill>
          <a:ln>
            <a:solidFill>
              <a:schemeClr val="bg1"/>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sp>
        <p:nvSpPr>
          <p:cNvPr id="38" name="Oval 37"/>
          <p:cNvSpPr/>
          <p:nvPr/>
        </p:nvSpPr>
        <p:spPr>
          <a:xfrm>
            <a:off x="5326933" y="2951960"/>
            <a:ext cx="1485795" cy="984473"/>
          </a:xfrm>
          <a:prstGeom prst="ellipse">
            <a:avLst/>
          </a:prstGeom>
          <a:solidFill>
            <a:schemeClr val="bg1"/>
          </a:solidFill>
          <a:ln>
            <a:solidFill>
              <a:schemeClr val="bg1"/>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pic>
        <p:nvPicPr>
          <p:cNvPr id="39" name="Picture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58815" y="2192877"/>
            <a:ext cx="3674370" cy="2472246"/>
          </a:xfrm>
          <a:prstGeom prst="rect">
            <a:avLst/>
          </a:prstGeom>
        </p:spPr>
      </p:pic>
      <p:pic>
        <p:nvPicPr>
          <p:cNvPr id="44" name="Picture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58815" y="2192877"/>
            <a:ext cx="3674370" cy="2472246"/>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pic>
        <p:nvPicPr>
          <p:cNvPr id="46" name="Picture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54669" y="2192877"/>
            <a:ext cx="3682662" cy="2472246"/>
          </a:xfrm>
          <a:prstGeom prst="rect">
            <a:avLst/>
          </a:prstGeom>
        </p:spPr>
      </p:pic>
      <p:sp>
        <p:nvSpPr>
          <p:cNvPr id="47" name="Oval 46"/>
          <p:cNvSpPr/>
          <p:nvPr/>
        </p:nvSpPr>
        <p:spPr>
          <a:xfrm>
            <a:off x="5740652" y="2966102"/>
            <a:ext cx="659352" cy="984473"/>
          </a:xfrm>
          <a:prstGeom prst="ellipse">
            <a:avLst/>
          </a:prstGeom>
          <a:solidFill>
            <a:schemeClr val="bg1"/>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nl-NL" sz="3264"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69331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30"/>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31"/>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32"/>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33"/>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34"/>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36"/>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37"/>
                                        </p:tgtEl>
                                        <p:attrNameLst>
                                          <p:attrName>style.visibility</p:attrName>
                                        </p:attrNameLst>
                                      </p:cBhvr>
                                      <p:to>
                                        <p:strVal val="hidden"/>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3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35"/>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childTnLst>
                                </p:cTn>
                              </p:par>
                              <p:par>
                                <p:cTn id="77" presetID="1" presetClass="exit" presetSubtype="0" fill="hold" nodeType="withEffect">
                                  <p:stCondLst>
                                    <p:cond delay="0"/>
                                  </p:stCondLst>
                                  <p:childTnLst>
                                    <p:set>
                                      <p:cBhvr>
                                        <p:cTn id="78" dur="1" fill="hold">
                                          <p:stCondLst>
                                            <p:cond delay="0"/>
                                          </p:stCondLst>
                                        </p:cTn>
                                        <p:tgtEl>
                                          <p:spTgt spid="39"/>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4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2"/>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nodeType="clickEffect">
                                  <p:stCondLst>
                                    <p:cond delay="0"/>
                                  </p:stCondLst>
                                  <p:childTnLst>
                                    <p:set>
                                      <p:cBhvr>
                                        <p:cTn id="90" dur="1" fill="hold">
                                          <p:stCondLst>
                                            <p:cond delay="0"/>
                                          </p:stCondLst>
                                        </p:cTn>
                                        <p:tgtEl>
                                          <p:spTgt spid="45"/>
                                        </p:tgtEl>
                                        <p:attrNameLst>
                                          <p:attrName>style.visibility</p:attrName>
                                        </p:attrNameLst>
                                      </p:cBhvr>
                                      <p:to>
                                        <p:strVal val="hidden"/>
                                      </p:to>
                                    </p:set>
                                  </p:childTnLst>
                                </p:cTn>
                              </p:par>
                              <p:par>
                                <p:cTn id="91" presetID="1" presetClass="entr" presetSubtype="0" fill="hold" nodeType="withEffect">
                                  <p:stCondLst>
                                    <p:cond delay="0"/>
                                  </p:stCondLst>
                                  <p:childTnLst>
                                    <p:set>
                                      <p:cBhvr>
                                        <p:cTn id="92" dur="1" fill="hold">
                                          <p:stCondLst>
                                            <p:cond delay="0"/>
                                          </p:stCondLst>
                                        </p:cTn>
                                        <p:tgtEl>
                                          <p:spTgt spid="4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23" grpId="0" animBg="1"/>
      <p:bldP spid="24" grpId="0" animBg="1"/>
      <p:bldP spid="25" grpId="0" animBg="1"/>
      <p:bldP spid="36" grpId="0" animBg="1"/>
      <p:bldP spid="36" grpId="1" animBg="1"/>
      <p:bldP spid="37" grpId="0" animBg="1"/>
      <p:bldP spid="37" grpId="1" animBg="1"/>
      <p:bldP spid="38" grpId="0" animBg="1"/>
      <p:bldP spid="38" grpId="1"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95241" y="1380042"/>
            <a:ext cx="8868070" cy="282129"/>
          </a:xfrm>
        </p:spPr>
        <p:txBody>
          <a:bodyPr/>
          <a:lstStyle/>
          <a:p>
            <a:r>
              <a:rPr lang="en-GB" dirty="0"/>
              <a:t>Optimal </a:t>
            </a:r>
            <a:r>
              <a:rPr lang="en-GB" u="sng" dirty="0"/>
              <a:t>coffee-break scanning protocol: 0-30 minutes &amp; 90-110 </a:t>
            </a:r>
            <a:r>
              <a:rPr lang="en-GB" u="sng" dirty="0" smtClean="0"/>
              <a:t>minutes</a:t>
            </a:r>
            <a:endParaRPr lang="en-GB" dirty="0"/>
          </a:p>
        </p:txBody>
      </p:sp>
      <p:sp>
        <p:nvSpPr>
          <p:cNvPr id="4" name="Title 3"/>
          <p:cNvSpPr>
            <a:spLocks noGrp="1"/>
          </p:cNvSpPr>
          <p:nvPr>
            <p:ph type="ctrTitle"/>
          </p:nvPr>
        </p:nvSpPr>
        <p:spPr>
          <a:xfrm>
            <a:off x="1850058" y="473628"/>
            <a:ext cx="8512039" cy="423193"/>
          </a:xfrm>
        </p:spPr>
        <p:txBody>
          <a:bodyPr/>
          <a:lstStyle/>
          <a:p>
            <a:r>
              <a:rPr lang="it-IT" dirty="0"/>
              <a:t>Conclusion</a:t>
            </a:r>
            <a:endParaRPr lang="en-GB" dirty="0"/>
          </a:p>
        </p:txBody>
      </p:sp>
      <p:pic>
        <p:nvPicPr>
          <p:cNvPr id="33"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472542" y="3067245"/>
            <a:ext cx="571645" cy="559052"/>
          </a:xfrm>
          <a:prstGeom prst="rect">
            <a:avLst/>
          </a:prstGeom>
        </p:spPr>
      </p:pic>
      <p:sp>
        <p:nvSpPr>
          <p:cNvPr id="19" name="TextBox 18"/>
          <p:cNvSpPr txBox="1"/>
          <p:nvPr/>
        </p:nvSpPr>
        <p:spPr>
          <a:xfrm>
            <a:off x="2847001" y="3848597"/>
            <a:ext cx="813033" cy="259751"/>
          </a:xfrm>
          <a:prstGeom prst="rect">
            <a:avLst/>
          </a:prstGeom>
          <a:noFill/>
          <a:ln>
            <a:noFill/>
          </a:ln>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0 min</a:t>
            </a:r>
          </a:p>
        </p:txBody>
      </p:sp>
      <p:cxnSp>
        <p:nvCxnSpPr>
          <p:cNvPr id="20" name="Straight Connector 19"/>
          <p:cNvCxnSpPr>
            <a:cxnSpLocks/>
          </p:cNvCxnSpPr>
          <p:nvPr/>
        </p:nvCxnSpPr>
        <p:spPr>
          <a:xfrm>
            <a:off x="3073569" y="3705425"/>
            <a:ext cx="0" cy="155398"/>
          </a:xfrm>
          <a:prstGeom prst="line">
            <a:avLst/>
          </a:prstGeom>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7734200" y="3829040"/>
            <a:ext cx="954425"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110 min</a:t>
            </a:r>
          </a:p>
        </p:txBody>
      </p:sp>
      <p:pic>
        <p:nvPicPr>
          <p:cNvPr id="22" name="Picture 21"/>
          <p:cNvPicPr>
            <a:picLocks noChangeAspect="1"/>
          </p:cNvPicPr>
          <p:nvPr/>
        </p:nvPicPr>
        <p:blipFill rotWithShape="1">
          <a:blip r:embed="rId4"/>
          <a:srcRect r="4615" b="740"/>
          <a:stretch/>
        </p:blipFill>
        <p:spPr>
          <a:xfrm>
            <a:off x="2889667" y="2266628"/>
            <a:ext cx="804182" cy="956011"/>
          </a:xfrm>
          <a:prstGeom prst="rect">
            <a:avLst/>
          </a:prstGeom>
        </p:spPr>
      </p:pic>
      <p:pic>
        <p:nvPicPr>
          <p:cNvPr id="23" name="Picture 22"/>
          <p:cNvPicPr>
            <a:picLocks noChangeAspect="1"/>
          </p:cNvPicPr>
          <p:nvPr/>
        </p:nvPicPr>
        <p:blipFill rotWithShape="1">
          <a:blip r:embed="rId5"/>
          <a:srcRect l="6142" r="6973"/>
          <a:stretch/>
        </p:blipFill>
        <p:spPr>
          <a:xfrm>
            <a:off x="3360437" y="2266590"/>
            <a:ext cx="805539" cy="958391"/>
          </a:xfrm>
          <a:prstGeom prst="rect">
            <a:avLst/>
          </a:prstGeom>
        </p:spPr>
      </p:pic>
      <p:pic>
        <p:nvPicPr>
          <p:cNvPr id="24" name="Picture 23"/>
          <p:cNvPicPr>
            <a:picLocks noChangeAspect="1"/>
          </p:cNvPicPr>
          <p:nvPr/>
        </p:nvPicPr>
        <p:blipFill rotWithShape="1">
          <a:blip r:embed="rId6"/>
          <a:srcRect l="5368" r="1"/>
          <a:stretch/>
        </p:blipFill>
        <p:spPr>
          <a:xfrm>
            <a:off x="4001472" y="2266591"/>
            <a:ext cx="762109" cy="958390"/>
          </a:xfrm>
          <a:prstGeom prst="rect">
            <a:avLst/>
          </a:prstGeom>
        </p:spPr>
      </p:pic>
      <p:pic>
        <p:nvPicPr>
          <p:cNvPr id="25" name="Picture 24"/>
          <p:cNvPicPr>
            <a:picLocks noChangeAspect="1"/>
          </p:cNvPicPr>
          <p:nvPr/>
        </p:nvPicPr>
        <p:blipFill rotWithShape="1">
          <a:blip r:embed="rId7"/>
          <a:srcRect l="4495" r="3564"/>
          <a:stretch/>
        </p:blipFill>
        <p:spPr>
          <a:xfrm>
            <a:off x="7387227" y="2277998"/>
            <a:ext cx="799574" cy="961892"/>
          </a:xfrm>
          <a:prstGeom prst="rect">
            <a:avLst/>
          </a:prstGeom>
        </p:spPr>
      </p:pic>
      <p:sp>
        <p:nvSpPr>
          <p:cNvPr id="37" name="Left Brace 36"/>
          <p:cNvSpPr/>
          <p:nvPr/>
        </p:nvSpPr>
        <p:spPr>
          <a:xfrm rot="5400000">
            <a:off x="3612289" y="2775404"/>
            <a:ext cx="363204" cy="1388454"/>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38" name="Left Brace 37"/>
          <p:cNvSpPr/>
          <p:nvPr/>
        </p:nvSpPr>
        <p:spPr>
          <a:xfrm rot="5400000">
            <a:off x="7620120" y="3030525"/>
            <a:ext cx="333788" cy="84879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39" name="TextBox 38"/>
          <p:cNvSpPr txBox="1"/>
          <p:nvPr/>
        </p:nvSpPr>
        <p:spPr>
          <a:xfrm>
            <a:off x="6843704" y="3803959"/>
            <a:ext cx="813012"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90 min</a:t>
            </a:r>
          </a:p>
        </p:txBody>
      </p:sp>
      <p:sp>
        <p:nvSpPr>
          <p:cNvPr id="40" name="TextBox 39"/>
          <p:cNvSpPr txBox="1"/>
          <p:nvPr/>
        </p:nvSpPr>
        <p:spPr>
          <a:xfrm>
            <a:off x="4026223" y="3844102"/>
            <a:ext cx="800745"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30 min</a:t>
            </a:r>
          </a:p>
        </p:txBody>
      </p:sp>
      <p:cxnSp>
        <p:nvCxnSpPr>
          <p:cNvPr id="42" name="Straight Connector 41"/>
          <p:cNvCxnSpPr>
            <a:cxnSpLocks/>
          </p:cNvCxnSpPr>
          <p:nvPr/>
        </p:nvCxnSpPr>
        <p:spPr>
          <a:xfrm flipV="1">
            <a:off x="3072873" y="3685076"/>
            <a:ext cx="5173090" cy="22603"/>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p:cNvCxnSpPr>
            <a:cxnSpLocks/>
          </p:cNvCxnSpPr>
          <p:nvPr/>
        </p:nvCxnSpPr>
        <p:spPr>
          <a:xfrm>
            <a:off x="4488118" y="3699525"/>
            <a:ext cx="0" cy="155398"/>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a:cxnSpLocks/>
          </p:cNvCxnSpPr>
          <p:nvPr/>
        </p:nvCxnSpPr>
        <p:spPr>
          <a:xfrm>
            <a:off x="8237487" y="3685076"/>
            <a:ext cx="0" cy="155398"/>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Connector 47"/>
          <p:cNvCxnSpPr>
            <a:cxnSpLocks/>
          </p:cNvCxnSpPr>
          <p:nvPr/>
        </p:nvCxnSpPr>
        <p:spPr>
          <a:xfrm>
            <a:off x="7362616" y="3680820"/>
            <a:ext cx="0" cy="155398"/>
          </a:xfrm>
          <a:prstGeom prst="line">
            <a:avLst/>
          </a:prstGeom>
        </p:spPr>
        <p:style>
          <a:lnRef idx="2">
            <a:schemeClr val="accent1"/>
          </a:lnRef>
          <a:fillRef idx="0">
            <a:schemeClr val="accent1"/>
          </a:fillRef>
          <a:effectRef idx="1">
            <a:schemeClr val="accent1"/>
          </a:effectRef>
          <a:fontRef idx="minor">
            <a:schemeClr val="tx1"/>
          </a:fontRef>
        </p:style>
      </p:cxnSp>
      <p:sp>
        <p:nvSpPr>
          <p:cNvPr id="31" name="Left Brace 36">
            <a:extLst>
              <a:ext uri="{FF2B5EF4-FFF2-40B4-BE49-F238E27FC236}">
                <a16:creationId xmlns:a16="http://schemas.microsoft.com/office/drawing/2014/main" id="{2FFC96FD-021E-4FEB-82FE-DDDC6B757414}"/>
              </a:ext>
            </a:extLst>
          </p:cNvPr>
          <p:cNvSpPr/>
          <p:nvPr/>
        </p:nvSpPr>
        <p:spPr>
          <a:xfrm rot="16200000">
            <a:off x="5753821" y="3245893"/>
            <a:ext cx="363204" cy="1388454"/>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cxnSp>
        <p:nvCxnSpPr>
          <p:cNvPr id="36" name="Straight Connector 45">
            <a:extLst>
              <a:ext uri="{FF2B5EF4-FFF2-40B4-BE49-F238E27FC236}">
                <a16:creationId xmlns:a16="http://schemas.microsoft.com/office/drawing/2014/main" id="{89316EB7-892E-4EA5-9AE6-6DF16633B1CC}"/>
              </a:ext>
            </a:extLst>
          </p:cNvPr>
          <p:cNvCxnSpPr>
            <a:cxnSpLocks/>
          </p:cNvCxnSpPr>
          <p:nvPr/>
        </p:nvCxnSpPr>
        <p:spPr>
          <a:xfrm>
            <a:off x="5239561" y="3518142"/>
            <a:ext cx="0" cy="155398"/>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5">
            <a:extLst>
              <a:ext uri="{FF2B5EF4-FFF2-40B4-BE49-F238E27FC236}">
                <a16:creationId xmlns:a16="http://schemas.microsoft.com/office/drawing/2014/main" id="{F50499AF-F1C9-4F5A-9EAC-8BD89B9D8935}"/>
              </a:ext>
            </a:extLst>
          </p:cNvPr>
          <p:cNvCxnSpPr>
            <a:cxnSpLocks/>
          </p:cNvCxnSpPr>
          <p:nvPr/>
        </p:nvCxnSpPr>
        <p:spPr>
          <a:xfrm>
            <a:off x="6629649" y="3525888"/>
            <a:ext cx="0" cy="155398"/>
          </a:xfrm>
          <a:prstGeom prst="line">
            <a:avLst/>
          </a:prstGeom>
        </p:spPr>
        <p:style>
          <a:lnRef idx="2">
            <a:schemeClr val="accent1"/>
          </a:lnRef>
          <a:fillRef idx="0">
            <a:schemeClr val="accent1"/>
          </a:fillRef>
          <a:effectRef idx="1">
            <a:schemeClr val="accent1"/>
          </a:effectRef>
          <a:fontRef idx="minor">
            <a:schemeClr val="tx1"/>
          </a:fontRef>
        </p:style>
      </p:cxnSp>
      <p:sp>
        <p:nvSpPr>
          <p:cNvPr id="43" name="TextBox 39">
            <a:extLst>
              <a:ext uri="{FF2B5EF4-FFF2-40B4-BE49-F238E27FC236}">
                <a16:creationId xmlns:a16="http://schemas.microsoft.com/office/drawing/2014/main" id="{2BF88F34-0970-408B-9379-F633354BBA4D}"/>
              </a:ext>
            </a:extLst>
          </p:cNvPr>
          <p:cNvSpPr txBox="1"/>
          <p:nvPr/>
        </p:nvSpPr>
        <p:spPr>
          <a:xfrm>
            <a:off x="4918173" y="3264832"/>
            <a:ext cx="800745"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45 min</a:t>
            </a:r>
          </a:p>
        </p:txBody>
      </p:sp>
      <p:sp>
        <p:nvSpPr>
          <p:cNvPr id="44" name="TextBox 39">
            <a:extLst>
              <a:ext uri="{FF2B5EF4-FFF2-40B4-BE49-F238E27FC236}">
                <a16:creationId xmlns:a16="http://schemas.microsoft.com/office/drawing/2014/main" id="{EBA27A28-BE8B-4F7C-83A9-7810C9CEDF22}"/>
              </a:ext>
            </a:extLst>
          </p:cNvPr>
          <p:cNvSpPr txBox="1"/>
          <p:nvPr/>
        </p:nvSpPr>
        <p:spPr>
          <a:xfrm>
            <a:off x="6229276" y="3257784"/>
            <a:ext cx="800745"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75 min</a:t>
            </a:r>
          </a:p>
        </p:txBody>
      </p:sp>
      <p:pic>
        <p:nvPicPr>
          <p:cNvPr id="45" name="Picture 21">
            <a:extLst>
              <a:ext uri="{FF2B5EF4-FFF2-40B4-BE49-F238E27FC236}">
                <a16:creationId xmlns:a16="http://schemas.microsoft.com/office/drawing/2014/main" id="{D6537BF5-9033-4CC9-92E4-BC429BC96246}"/>
              </a:ext>
            </a:extLst>
          </p:cNvPr>
          <p:cNvPicPr>
            <a:picLocks noChangeAspect="1"/>
          </p:cNvPicPr>
          <p:nvPr/>
        </p:nvPicPr>
        <p:blipFill rotWithShape="1">
          <a:blip r:embed="rId4"/>
          <a:srcRect r="4615" b="740"/>
          <a:stretch/>
        </p:blipFill>
        <p:spPr>
          <a:xfrm>
            <a:off x="4999726" y="4198998"/>
            <a:ext cx="804182" cy="958392"/>
          </a:xfrm>
          <a:prstGeom prst="rect">
            <a:avLst/>
          </a:prstGeom>
        </p:spPr>
      </p:pic>
      <p:pic>
        <p:nvPicPr>
          <p:cNvPr id="49" name="Picture 22">
            <a:extLst>
              <a:ext uri="{FF2B5EF4-FFF2-40B4-BE49-F238E27FC236}">
                <a16:creationId xmlns:a16="http://schemas.microsoft.com/office/drawing/2014/main" id="{52EAF825-86CF-44F2-8D14-011864FF87AC}"/>
              </a:ext>
            </a:extLst>
          </p:cNvPr>
          <p:cNvPicPr>
            <a:picLocks noChangeAspect="1"/>
          </p:cNvPicPr>
          <p:nvPr/>
        </p:nvPicPr>
        <p:blipFill rotWithShape="1">
          <a:blip r:embed="rId5"/>
          <a:srcRect l="6142" r="6973"/>
          <a:stretch/>
        </p:blipFill>
        <p:spPr>
          <a:xfrm>
            <a:off x="5470496" y="4198999"/>
            <a:ext cx="805539" cy="958391"/>
          </a:xfrm>
          <a:prstGeom prst="rect">
            <a:avLst/>
          </a:prstGeom>
        </p:spPr>
      </p:pic>
      <p:pic>
        <p:nvPicPr>
          <p:cNvPr id="50" name="Picture 23">
            <a:extLst>
              <a:ext uri="{FF2B5EF4-FFF2-40B4-BE49-F238E27FC236}">
                <a16:creationId xmlns:a16="http://schemas.microsoft.com/office/drawing/2014/main" id="{9EBDD777-635F-4912-94B0-76EACCF02993}"/>
              </a:ext>
            </a:extLst>
          </p:cNvPr>
          <p:cNvPicPr>
            <a:picLocks noChangeAspect="1"/>
          </p:cNvPicPr>
          <p:nvPr/>
        </p:nvPicPr>
        <p:blipFill rotWithShape="1">
          <a:blip r:embed="rId6"/>
          <a:srcRect l="5368" r="1"/>
          <a:stretch/>
        </p:blipFill>
        <p:spPr>
          <a:xfrm>
            <a:off x="6114178" y="4199000"/>
            <a:ext cx="762109" cy="958390"/>
          </a:xfrm>
          <a:prstGeom prst="rect">
            <a:avLst/>
          </a:prstGeom>
        </p:spPr>
      </p:pic>
      <p:sp>
        <p:nvSpPr>
          <p:cNvPr id="51" name="Rechthoek: afgeronde hoeken 50">
            <a:extLst>
              <a:ext uri="{FF2B5EF4-FFF2-40B4-BE49-F238E27FC236}">
                <a16:creationId xmlns:a16="http://schemas.microsoft.com/office/drawing/2014/main" id="{DA3C6B32-FE50-4AA2-80B4-FDACB0ABD25B}"/>
              </a:ext>
            </a:extLst>
          </p:cNvPr>
          <p:cNvSpPr/>
          <p:nvPr/>
        </p:nvSpPr>
        <p:spPr>
          <a:xfrm>
            <a:off x="1348207" y="4268354"/>
            <a:ext cx="1877258" cy="719913"/>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Patient comfort: </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60 min rest</a:t>
            </a:r>
          </a:p>
        </p:txBody>
      </p:sp>
      <p:sp>
        <p:nvSpPr>
          <p:cNvPr id="52" name="Rechthoek: afgeronde hoeken 51">
            <a:extLst>
              <a:ext uri="{FF2B5EF4-FFF2-40B4-BE49-F238E27FC236}">
                <a16:creationId xmlns:a16="http://schemas.microsoft.com/office/drawing/2014/main" id="{AED0C1CE-16F1-4F07-9B6E-CF640E2E93D2}"/>
              </a:ext>
            </a:extLst>
          </p:cNvPr>
          <p:cNvSpPr/>
          <p:nvPr/>
        </p:nvSpPr>
        <p:spPr>
          <a:xfrm>
            <a:off x="2253455" y="5248582"/>
            <a:ext cx="1468707" cy="719913"/>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Interleaved scanning</a:t>
            </a:r>
          </a:p>
        </p:txBody>
      </p:sp>
      <p:sp>
        <p:nvSpPr>
          <p:cNvPr id="53" name="Rechthoek: afgeronde hoeken 52">
            <a:extLst>
              <a:ext uri="{FF2B5EF4-FFF2-40B4-BE49-F238E27FC236}">
                <a16:creationId xmlns:a16="http://schemas.microsoft.com/office/drawing/2014/main" id="{91BAA7C4-E099-45DE-87AC-864FFCF2FC39}"/>
              </a:ext>
            </a:extLst>
          </p:cNvPr>
          <p:cNvSpPr/>
          <p:nvPr/>
        </p:nvSpPr>
        <p:spPr>
          <a:xfrm>
            <a:off x="3984440" y="5641345"/>
            <a:ext cx="2510242" cy="719913"/>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Efficient tracer batch&amp; scanner time use</a:t>
            </a:r>
          </a:p>
        </p:txBody>
      </p:sp>
      <p:sp>
        <p:nvSpPr>
          <p:cNvPr id="54" name="Rechthoek: afgeronde hoeken 53">
            <a:extLst>
              <a:ext uri="{FF2B5EF4-FFF2-40B4-BE49-F238E27FC236}">
                <a16:creationId xmlns:a16="http://schemas.microsoft.com/office/drawing/2014/main" id="{451F75F2-7B62-4A64-AD1D-EECF5BBCFCF3}"/>
              </a:ext>
            </a:extLst>
          </p:cNvPr>
          <p:cNvSpPr/>
          <p:nvPr/>
        </p:nvSpPr>
        <p:spPr>
          <a:xfrm>
            <a:off x="6901036" y="5435562"/>
            <a:ext cx="2264635" cy="719913"/>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Accurate estimates of amyloid load</a:t>
            </a:r>
          </a:p>
        </p:txBody>
      </p:sp>
      <p:sp>
        <p:nvSpPr>
          <p:cNvPr id="55" name="Rechthoek: afgeronde hoeken 54">
            <a:extLst>
              <a:ext uri="{FF2B5EF4-FFF2-40B4-BE49-F238E27FC236}">
                <a16:creationId xmlns:a16="http://schemas.microsoft.com/office/drawing/2014/main" id="{8C55C2AD-2B27-4D27-889B-7192AEA08A00}"/>
              </a:ext>
            </a:extLst>
          </p:cNvPr>
          <p:cNvSpPr/>
          <p:nvPr/>
        </p:nvSpPr>
        <p:spPr>
          <a:xfrm>
            <a:off x="8508643" y="4557910"/>
            <a:ext cx="2342045" cy="719913"/>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814" b="0" i="0" u="none" strike="noStrike" kern="1200" cap="none" spc="0" normalizeH="0" baseline="0" noProof="0" dirty="0">
                <a:ln>
                  <a:noFill/>
                </a:ln>
                <a:solidFill>
                  <a:prstClr val="black"/>
                </a:solidFill>
                <a:effectLst/>
                <a:uLnTx/>
                <a:uFillTx/>
                <a:latin typeface="Arial"/>
                <a:ea typeface="+mn-ea"/>
                <a:cs typeface="Arial"/>
              </a:rPr>
              <a:t>Direct comparison with static scans</a:t>
            </a:r>
          </a:p>
        </p:txBody>
      </p:sp>
      <p:sp>
        <p:nvSpPr>
          <p:cNvPr id="56" name="Left Brace 36">
            <a:extLst>
              <a:ext uri="{FF2B5EF4-FFF2-40B4-BE49-F238E27FC236}">
                <a16:creationId xmlns:a16="http://schemas.microsoft.com/office/drawing/2014/main" id="{05B4F0C1-617F-4A51-BFEA-A3BA76541D73}"/>
              </a:ext>
            </a:extLst>
          </p:cNvPr>
          <p:cNvSpPr/>
          <p:nvPr/>
        </p:nvSpPr>
        <p:spPr>
          <a:xfrm rot="16200000">
            <a:off x="5750868" y="2803640"/>
            <a:ext cx="363204" cy="282574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black"/>
              </a:solidFill>
              <a:effectLst/>
              <a:uLnTx/>
              <a:uFillTx/>
              <a:latin typeface="Arial"/>
              <a:ea typeface="+mn-ea"/>
              <a:cs typeface="+mn-cs"/>
            </a:endParaRPr>
          </a:p>
        </p:txBody>
      </p:sp>
      <p:sp>
        <p:nvSpPr>
          <p:cNvPr id="57" name="TextBox 38">
            <a:extLst>
              <a:ext uri="{FF2B5EF4-FFF2-40B4-BE49-F238E27FC236}">
                <a16:creationId xmlns:a16="http://schemas.microsoft.com/office/drawing/2014/main" id="{EBD90F51-2A0A-4CF2-9B06-0FB8BF90E042}"/>
              </a:ext>
            </a:extLst>
          </p:cNvPr>
          <p:cNvSpPr txBox="1"/>
          <p:nvPr/>
        </p:nvSpPr>
        <p:spPr>
          <a:xfrm>
            <a:off x="5525550" y="4514855"/>
            <a:ext cx="813012" cy="259751"/>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60 min</a:t>
            </a:r>
          </a:p>
        </p:txBody>
      </p:sp>
    </p:spTree>
    <p:extLst>
      <p:ext uri="{BB962C8B-B14F-4D97-AF65-F5344CB8AC3E}">
        <p14:creationId xmlns:p14="http://schemas.microsoft.com/office/powerpoint/2010/main" val="397969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6"/>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5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2000" fill="hold"/>
                                        <p:tgtEl>
                                          <p:spTgt spid="25"/>
                                        </p:tgtEl>
                                      </p:cBhvr>
                                      <p:by x="130000" y="130000"/>
                                    </p:animScale>
                                  </p:childTnLst>
                                </p:cTn>
                              </p:par>
                              <p:par>
                                <p:cTn id="49" presetID="6" presetClass="emph" presetSubtype="0" fill="hold" grpId="0" nodeType="withEffect">
                                  <p:stCondLst>
                                    <p:cond delay="0"/>
                                  </p:stCondLst>
                                  <p:childTnLst>
                                    <p:animScale>
                                      <p:cBhvr>
                                        <p:cTn id="50" dur="2000" fill="hold"/>
                                        <p:tgtEl>
                                          <p:spTgt spid="39"/>
                                        </p:tgtEl>
                                      </p:cBhvr>
                                      <p:by x="150000" y="150000"/>
                                    </p:animScale>
                                  </p:childTnLst>
                                </p:cTn>
                              </p:par>
                              <p:par>
                                <p:cTn id="51" presetID="6" presetClass="emph" presetSubtype="0" fill="hold" grpId="0" nodeType="withEffect">
                                  <p:stCondLst>
                                    <p:cond delay="0"/>
                                  </p:stCondLst>
                                  <p:childTnLst>
                                    <p:animScale>
                                      <p:cBhvr>
                                        <p:cTn id="52" dur="2000" fill="hold"/>
                                        <p:tgtEl>
                                          <p:spTgt spid="2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9" grpId="0"/>
      <p:bldP spid="31" grpId="0" animBg="1"/>
      <p:bldP spid="43" grpId="0"/>
      <p:bldP spid="44" grpId="0"/>
      <p:bldP spid="51" grpId="0" animBg="1"/>
      <p:bldP spid="52" grpId="0" animBg="1"/>
      <p:bldP spid="53" grpId="0" animBg="1"/>
      <p:bldP spid="54" grpId="0" animBg="1"/>
      <p:bldP spid="55" grpId="0" animBg="1"/>
      <p:bldP spid="56" grpId="0" animBg="1"/>
      <p:bldP spid="56" grpId="1" animBg="1"/>
      <p:bldP spid="57" grpId="0"/>
      <p:bldP spid="57" grpId="1"/>
    </p:bldLst>
  </p:timing>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730</Words>
  <Application>Microsoft Office PowerPoint</Application>
  <PresentationFormat>Widescreen</PresentationFormat>
  <Paragraphs>98</Paragraphs>
  <Slides>5</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MS PGothic</vt:lpstr>
      <vt:lpstr>Arial</vt:lpstr>
      <vt:lpstr>Arial Regular</vt:lpstr>
      <vt:lpstr>Calibri</vt:lpstr>
      <vt:lpstr>Helvetica</vt:lpstr>
      <vt:lpstr>Wingdings</vt:lpstr>
      <vt:lpstr>IMI_ppt_template</vt:lpstr>
      <vt:lpstr>IMI Chart background</vt:lpstr>
      <vt:lpstr>PowerPoint Presentation</vt:lpstr>
      <vt:lpstr>AMYPAD </vt:lpstr>
      <vt:lpstr>Rationale </vt:lpstr>
      <vt:lpstr>Data &amp; Methods </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2018-10-29T14:08:01Z</dcterms:created>
  <dcterms:modified xsi:type="dcterms:W3CDTF">2018-10-29T14:08:26Z</dcterms:modified>
</cp:coreProperties>
</file>