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C95E1-D89A-4574-A574-25E28DC5F532}"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D9446-BD11-4643-947A-8DDD50E3B81D}" type="slidenum">
              <a:rPr lang="en-GB" smtClean="0"/>
              <a:t>‹#›</a:t>
            </a:fld>
            <a:endParaRPr lang="en-GB"/>
          </a:p>
        </p:txBody>
      </p:sp>
    </p:spTree>
    <p:extLst>
      <p:ext uri="{BB962C8B-B14F-4D97-AF65-F5344CB8AC3E}">
        <p14:creationId xmlns:p14="http://schemas.microsoft.com/office/powerpoint/2010/main" val="315782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44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89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body"/>
          </p:nvPr>
        </p:nvSpPr>
        <p:spPr>
          <a:xfrm>
            <a:off x="685800" y="4343400"/>
            <a:ext cx="5485680" cy="4114080"/>
          </a:xfrm>
          <a:prstGeom prst="rect">
            <a:avLst/>
          </a:prstGeom>
        </p:spPr>
        <p:txBody>
          <a:bodyPr lIns="0" tIns="0" rIns="0" bIns="0"/>
          <a:lstStyle/>
          <a:p>
            <a:endParaRPr lang="de-DE" sz="2000" b="0" strike="noStrike" spc="-1">
              <a:solidFill>
                <a:srgbClr val="000000"/>
              </a:solidFill>
              <a:uFill>
                <a:solidFill>
                  <a:srgbClr val="FFFFFF"/>
                </a:solidFill>
              </a:uFill>
              <a:latin typeface="Arial"/>
            </a:endParaRPr>
          </a:p>
        </p:txBody>
      </p:sp>
      <p:sp>
        <p:nvSpPr>
          <p:cNvPr id="150"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497754" rtl="0" eaLnBrk="1" fontAlgn="auto" latinLnBrk="0" hangingPunct="1">
              <a:lnSpc>
                <a:spcPct val="100000"/>
              </a:lnSpc>
              <a:spcBef>
                <a:spcPts val="0"/>
              </a:spcBef>
              <a:spcAft>
                <a:spcPts val="0"/>
              </a:spcAft>
              <a:buClrTx/>
              <a:buSzTx/>
              <a:buFontTx/>
              <a:buNone/>
              <a:tabLst/>
              <a:defRPr/>
            </a:pPr>
            <a:fld id="{2044BCA9-A541-42A6-BA47-C1A5C7656386}" type="slidenum">
              <a:rPr kumimoji="0" lang="de-DE" sz="1200" b="0" i="0" u="none" strike="noStrike" kern="1200" cap="none" spc="-1" normalizeH="0" baseline="0" noProof="0">
                <a:ln>
                  <a:noFill/>
                </a:ln>
                <a:solidFill>
                  <a:srgbClr val="000000"/>
                </a:solidFill>
                <a:effectLst/>
                <a:uLnTx/>
                <a:uFill>
                  <a:solidFill>
                    <a:srgbClr val="FFFFFF"/>
                  </a:solidFill>
                </a:uFill>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3</a:t>
            </a:fld>
            <a:endParaRPr kumimoji="0" lang="de-DE" sz="18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Tree>
    <p:extLst>
      <p:ext uri="{BB962C8B-B14F-4D97-AF65-F5344CB8AC3E}">
        <p14:creationId xmlns:p14="http://schemas.microsoft.com/office/powerpoint/2010/main" val="192474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34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83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34811"/>
            <a:ext cx="9039427" cy="2842995"/>
          </a:xfrm>
          <a:prstGeom prst="rect">
            <a:avLst/>
          </a:prstGeom>
          <a:solidFill>
            <a:srgbClr val="006B8B"/>
          </a:solidFill>
        </p:spPr>
        <p:txBody>
          <a:bodyPr vert="horz" lIns="360000" tIns="360000" rIns="360000" bIns="360000" anchor="ctr" anchorCtr="0">
            <a:spAutoFit/>
          </a:bodyPr>
          <a:lstStyle>
            <a:lvl1pPr marL="0" indent="0" algn="l">
              <a:lnSpc>
                <a:spcPts val="3264"/>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315327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2"/>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5"/>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1"/>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6" y="4696787"/>
            <a:ext cx="10693576"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is Arial bold 36pt, paragraph line spacing is 36pt, left alignment. </a:t>
            </a:r>
          </a:p>
        </p:txBody>
      </p:sp>
    </p:spTree>
    <p:extLst>
      <p:ext uri="{BB962C8B-B14F-4D97-AF65-F5344CB8AC3E}">
        <p14:creationId xmlns:p14="http://schemas.microsoft.com/office/powerpoint/2010/main" val="35215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11976"/>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12987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2251597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6" y="877406"/>
            <a:ext cx="10693576"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7"/>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7" y="1873730"/>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1228353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366025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Chart title. 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2956070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46642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50"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00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F0966-98A2-49E2-BD3E-64BAE4AD730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BF954076-FDEB-48AB-95E6-0738C438CB35}"/>
              </a:ext>
            </a:extLst>
          </p:cNvPr>
          <p:cNvSpPr>
            <a:spLocks noGrp="1"/>
          </p:cNvSpPr>
          <p:nvPr>
            <p:ph type="dt" sz="half" idx="10"/>
          </p:nvPr>
        </p:nvSpPr>
        <p:spPr/>
        <p:txBody>
          <a:bodyPr/>
          <a:lstStyle/>
          <a:p>
            <a:pPr defTabSz="451363"/>
            <a:fld id="{A2515B7D-8974-4F59-A123-FA4E69DF3885}" type="datetimeFigureOut">
              <a:rPr lang="en-GB" sz="1814" smtClean="0">
                <a:solidFill>
                  <a:prstClr val="black"/>
                </a:solidFill>
              </a:rPr>
              <a:pPr defTabSz="451363"/>
              <a:t>29/10/2018</a:t>
            </a:fld>
            <a:endParaRPr lang="en-GB" sz="1814">
              <a:solidFill>
                <a:prstClr val="black"/>
              </a:solidFill>
            </a:endParaRPr>
          </a:p>
        </p:txBody>
      </p:sp>
      <p:sp>
        <p:nvSpPr>
          <p:cNvPr id="4" name="Marcador de pie de página 3">
            <a:extLst>
              <a:ext uri="{FF2B5EF4-FFF2-40B4-BE49-F238E27FC236}">
                <a16:creationId xmlns:a16="http://schemas.microsoft.com/office/drawing/2014/main" id="{A73D31B9-887D-4EAA-A377-17830A5F8B90}"/>
              </a:ext>
            </a:extLst>
          </p:cNvPr>
          <p:cNvSpPr>
            <a:spLocks noGrp="1"/>
          </p:cNvSpPr>
          <p:nvPr>
            <p:ph type="ftr" sz="quarter" idx="11"/>
          </p:nvPr>
        </p:nvSpPr>
        <p:spPr/>
        <p:txBody>
          <a:bodyPr/>
          <a:lstStyle/>
          <a:p>
            <a:pPr defTabSz="451363"/>
            <a:endParaRPr lang="en-GB" sz="1814">
              <a:solidFill>
                <a:prstClr val="black"/>
              </a:solidFill>
            </a:endParaRPr>
          </a:p>
        </p:txBody>
      </p:sp>
      <p:sp>
        <p:nvSpPr>
          <p:cNvPr id="5" name="Marcador de número de diapositiva 4">
            <a:extLst>
              <a:ext uri="{FF2B5EF4-FFF2-40B4-BE49-F238E27FC236}">
                <a16:creationId xmlns:a16="http://schemas.microsoft.com/office/drawing/2014/main" id="{C2964447-257C-47C4-88F2-7B5F1C27C501}"/>
              </a:ext>
            </a:extLst>
          </p:cNvPr>
          <p:cNvSpPr>
            <a:spLocks noGrp="1"/>
          </p:cNvSpPr>
          <p:nvPr>
            <p:ph type="sldNum" sz="quarter" idx="12"/>
          </p:nvPr>
        </p:nvSpPr>
        <p:spPr/>
        <p:txBody>
          <a:bodyPr/>
          <a:lstStyle/>
          <a:p>
            <a:pPr defTabSz="451363"/>
            <a:fld id="{770B447D-3FE1-4D6A-A1CB-F6F184C6A0BD}" type="slidenum">
              <a:rPr lang="en-GB" sz="1814" smtClean="0">
                <a:solidFill>
                  <a:prstClr val="black"/>
                </a:solidFill>
              </a:rPr>
              <a:pPr defTabSz="451363"/>
              <a:t>‹#›</a:t>
            </a:fld>
            <a:endParaRPr lang="en-GB" sz="1814">
              <a:solidFill>
                <a:prstClr val="black"/>
              </a:solidFill>
            </a:endParaRPr>
          </a:p>
        </p:txBody>
      </p:sp>
    </p:spTree>
    <p:extLst>
      <p:ext uri="{BB962C8B-B14F-4D97-AF65-F5344CB8AC3E}">
        <p14:creationId xmlns:p14="http://schemas.microsoft.com/office/powerpoint/2010/main" val="23390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8DC178-4BCB-8F4F-9939-EBAE4582662D}"/>
              </a:ext>
            </a:extLst>
          </p:cNvPr>
          <p:cNvPicPr>
            <a:picLocks noChangeAspect="1"/>
          </p:cNvPicPr>
          <p:nvPr userDrawn="1"/>
        </p:nvPicPr>
        <p:blipFill>
          <a:blip r:embed="rId2"/>
          <a:stretch>
            <a:fillRect/>
          </a:stretch>
        </p:blipFill>
        <p:spPr>
          <a:xfrm>
            <a:off x="517526" y="4892507"/>
            <a:ext cx="2325066" cy="662116"/>
          </a:xfrm>
          <a:prstGeom prst="rect">
            <a:avLst/>
          </a:prstGeom>
        </p:spPr>
      </p:pic>
      <p:pic>
        <p:nvPicPr>
          <p:cNvPr id="16" name="Picture 15">
            <a:extLst>
              <a:ext uri="{FF2B5EF4-FFF2-40B4-BE49-F238E27FC236}">
                <a16:creationId xmlns:a16="http://schemas.microsoft.com/office/drawing/2014/main" id="{FD68F619-448B-9544-B504-DA8AD688D860}"/>
              </a:ext>
            </a:extLst>
          </p:cNvPr>
          <p:cNvPicPr>
            <a:picLocks noChangeAspect="1"/>
          </p:cNvPicPr>
          <p:nvPr userDrawn="1"/>
        </p:nvPicPr>
        <p:blipFill>
          <a:blip r:embed="rId3"/>
          <a:stretch>
            <a:fillRect/>
          </a:stretch>
        </p:blipFill>
        <p:spPr>
          <a:xfrm>
            <a:off x="579438" y="5757433"/>
            <a:ext cx="1187792" cy="361502"/>
          </a:xfrm>
          <a:prstGeom prst="rect">
            <a:avLst/>
          </a:prstGeom>
        </p:spPr>
      </p:pic>
      <p:pic>
        <p:nvPicPr>
          <p:cNvPr id="17" name="Picture 16">
            <a:extLst>
              <a:ext uri="{FF2B5EF4-FFF2-40B4-BE49-F238E27FC236}">
                <a16:creationId xmlns:a16="http://schemas.microsoft.com/office/drawing/2014/main" id="{D4C42123-B9C5-8947-BD56-A68006BBFC1F}"/>
              </a:ext>
            </a:extLst>
          </p:cNvPr>
          <p:cNvPicPr>
            <a:picLocks noChangeAspect="1"/>
          </p:cNvPicPr>
          <p:nvPr userDrawn="1"/>
        </p:nvPicPr>
        <p:blipFill>
          <a:blip r:embed="rId4"/>
          <a:stretch>
            <a:fillRect/>
          </a:stretch>
        </p:blipFill>
        <p:spPr>
          <a:xfrm>
            <a:off x="425450" y="141516"/>
            <a:ext cx="969974" cy="587449"/>
          </a:xfrm>
          <a:prstGeom prst="rect">
            <a:avLst/>
          </a:prstGeom>
        </p:spPr>
      </p:pic>
      <p:pic>
        <p:nvPicPr>
          <p:cNvPr id="19" name="Picture 18">
            <a:extLst>
              <a:ext uri="{FF2B5EF4-FFF2-40B4-BE49-F238E27FC236}">
                <a16:creationId xmlns:a16="http://schemas.microsoft.com/office/drawing/2014/main" id="{091399F4-886B-D34A-B6C7-74E5C2C3906A}"/>
              </a:ext>
            </a:extLst>
          </p:cNvPr>
          <p:cNvPicPr>
            <a:picLocks noChangeAspect="1"/>
          </p:cNvPicPr>
          <p:nvPr userDrawn="1"/>
        </p:nvPicPr>
        <p:blipFill rotWithShape="1">
          <a:blip r:embed="rId5"/>
          <a:srcRect t="21868" r="22459"/>
          <a:stretch/>
        </p:blipFill>
        <p:spPr>
          <a:xfrm>
            <a:off x="7951303" y="0"/>
            <a:ext cx="4240697" cy="4273029"/>
          </a:xfrm>
          <a:prstGeom prst="rect">
            <a:avLst/>
          </a:prstGeom>
        </p:spPr>
      </p:pic>
      <p:sp>
        <p:nvSpPr>
          <p:cNvPr id="21" name="Rectangle 20">
            <a:extLst>
              <a:ext uri="{FF2B5EF4-FFF2-40B4-BE49-F238E27FC236}">
                <a16:creationId xmlns:a16="http://schemas.microsoft.com/office/drawing/2014/main" id="{34226E77-28B5-AF44-AA1D-E100B64C6944}"/>
              </a:ext>
            </a:extLst>
          </p:cNvPr>
          <p:cNvSpPr/>
          <p:nvPr userDrawn="1"/>
        </p:nvSpPr>
        <p:spPr>
          <a:xfrm>
            <a:off x="0" y="6365568"/>
            <a:ext cx="12192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585F63EC-2DFA-104C-9577-9AA4939DC3BD}"/>
              </a:ext>
            </a:extLst>
          </p:cNvPr>
          <p:cNvSpPr>
            <a:spLocks noGrp="1"/>
          </p:cNvSpPr>
          <p:nvPr>
            <p:ph type="ctrTitle" hasCustomPrompt="1"/>
          </p:nvPr>
        </p:nvSpPr>
        <p:spPr>
          <a:xfrm>
            <a:off x="518400" y="2193235"/>
            <a:ext cx="4384904" cy="2431774"/>
          </a:xfrm>
          <a:prstGeom prst="rect">
            <a:avLst/>
          </a:prstGeom>
        </p:spPr>
        <p:txBody>
          <a:bodyPr lIns="0" tIns="0" rIns="0" bIns="0" anchor="t"/>
          <a:lstStyle>
            <a:lvl1pPr algn="l">
              <a:defRPr sz="4700" b="0" i="0" cap="all" baseline="0">
                <a:solidFill>
                  <a:srgbClr val="005976"/>
                </a:solidFill>
                <a:latin typeface="Arial Regular"/>
              </a:defRPr>
            </a:lvl1pPr>
          </a:lstStyle>
          <a:p>
            <a:r>
              <a:rPr lang="en-US" dirty="0"/>
              <a:t>10 YEARS</a:t>
            </a:r>
            <a:br>
              <a:rPr lang="en-US" dirty="0"/>
            </a:br>
            <a:r>
              <a:rPr lang="en-US" dirty="0"/>
              <a:t>OF LIGHTING</a:t>
            </a:r>
            <a:br>
              <a:rPr lang="en-US" dirty="0"/>
            </a:br>
            <a:r>
              <a:rPr lang="en-US" dirty="0"/>
              <a:t>THE WAY</a:t>
            </a:r>
          </a:p>
        </p:txBody>
      </p:sp>
    </p:spTree>
    <p:extLst>
      <p:ext uri="{BB962C8B-B14F-4D97-AF65-F5344CB8AC3E}">
        <p14:creationId xmlns:p14="http://schemas.microsoft.com/office/powerpoint/2010/main" val="3588229653"/>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1576287" y="2889962"/>
            <a:ext cx="9039427" cy="1573417"/>
          </a:xfrm>
          <a:prstGeom prst="rect">
            <a:avLst/>
          </a:prstGeom>
          <a:solidFill>
            <a:srgbClr val="006B8B"/>
          </a:solidFill>
        </p:spPr>
        <p:txBody>
          <a:bodyPr vert="horz" lIns="360000" tIns="360000" rIns="360000" bIns="360000" anchor="ctr" anchorCtr="0">
            <a:spAutoFit/>
          </a:bodyPr>
          <a:lstStyle>
            <a:lvl1pPr marL="0" indent="0" algn="ctr">
              <a:lnSpc>
                <a:spcPts val="3264"/>
              </a:lnSpc>
              <a:buNone/>
              <a:defRPr spc="0" baseline="0">
                <a:latin typeface="Arial"/>
                <a:cs typeface="Arial"/>
              </a:defRPr>
            </a:lvl1pPr>
            <a:lvl2pPr>
              <a:buNone/>
              <a:defRPr/>
            </a:lvl2pPr>
            <a:lvl3pPr>
              <a:buNone/>
              <a:defRPr/>
            </a:lvl3pPr>
            <a:lvl4pPr>
              <a:buNone/>
              <a:defRPr/>
            </a:lvl4pPr>
            <a:lvl5pPr>
              <a:buNone/>
              <a:defRPr/>
            </a:lvl5pPr>
          </a:lstStyle>
          <a:p>
            <a:pPr lvl="0"/>
            <a:r>
              <a:rPr lang="it-IT" dirty="0"/>
              <a:t>Divider chart. Please center the box vertically-horizontally after editing.</a:t>
            </a:r>
          </a:p>
        </p:txBody>
      </p:sp>
    </p:spTree>
    <p:extLst>
      <p:ext uri="{BB962C8B-B14F-4D97-AF65-F5344CB8AC3E}">
        <p14:creationId xmlns:p14="http://schemas.microsoft.com/office/powerpoint/2010/main" val="3124058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5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371" y="460376"/>
            <a:ext cx="11521280" cy="520353"/>
          </a:xfrm>
        </p:spPr>
        <p:txBody>
          <a:bodyPr/>
          <a:lstStyle>
            <a:lvl1pPr>
              <a:defRPr b="1">
                <a:latin typeface="Times New Roman" pitchFamily="18" charset="0"/>
                <a:cs typeface="Times New Roman" pitchFamily="18" charset="0"/>
              </a:defRPr>
            </a:lvl1pPr>
          </a:lstStyle>
          <a:p>
            <a:r>
              <a:rPr lang="da-DK" dirty="0"/>
              <a:t> Klik for at redigere i master</a:t>
            </a:r>
          </a:p>
        </p:txBody>
      </p:sp>
      <p:sp>
        <p:nvSpPr>
          <p:cNvPr id="3" name="Pladsholder til indhold 2"/>
          <p:cNvSpPr>
            <a:spLocks noGrp="1"/>
          </p:cNvSpPr>
          <p:nvPr>
            <p:ph idx="1" hasCustomPrompt="1"/>
          </p:nvPr>
        </p:nvSpPr>
        <p:spPr>
          <a:xfrm>
            <a:off x="431371" y="1124745"/>
            <a:ext cx="11521280" cy="547260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da-DK" dirty="0"/>
              <a:t> 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31"/>
          <p:cNvSpPr>
            <a:spLocks noGrp="1" noChangeArrowheads="1"/>
          </p:cNvSpPr>
          <p:nvPr>
            <p:ph type="ftr" sz="quarter" idx="10"/>
          </p:nvPr>
        </p:nvSpPr>
        <p:spPr>
          <a:ln/>
        </p:spPr>
        <p:txBody>
          <a:bodyPr/>
          <a:lstStyle>
            <a:lvl1pPr>
              <a:defRPr/>
            </a:lvl1pPr>
          </a:lstStyle>
          <a:p>
            <a:pPr>
              <a:defRPr/>
            </a:pPr>
            <a:endParaRPr lang="en-GB"/>
          </a:p>
        </p:txBody>
      </p:sp>
      <p:sp>
        <p:nvSpPr>
          <p:cNvPr id="5" name="TextBox 4"/>
          <p:cNvSpPr txBox="1"/>
          <p:nvPr userDrawn="1"/>
        </p:nvSpPr>
        <p:spPr>
          <a:xfrm>
            <a:off x="9168341" y="-7878"/>
            <a:ext cx="2993563" cy="276999"/>
          </a:xfrm>
          <a:prstGeom prst="rect">
            <a:avLst/>
          </a:prstGeom>
          <a:noFill/>
        </p:spPr>
        <p:txBody>
          <a:bodyPr wrap="square" rtlCol="0" anchor="ctr">
            <a:spAutoFit/>
          </a:bodyPr>
          <a:lstStyle/>
          <a:p>
            <a:pPr algn="r"/>
            <a:r>
              <a:rPr lang="da-DK" sz="1200" b="0" cap="all" baseline="0" dirty="0">
                <a:solidFill>
                  <a:schemeClr val="bg1"/>
                </a:solidFill>
                <a:latin typeface="Calibri" pitchFamily="34" charset="0"/>
              </a:rPr>
              <a:t>Department of </a:t>
            </a:r>
            <a:r>
              <a:rPr lang="da-DK" sz="1200" b="0" cap="all" baseline="0" dirty="0" err="1">
                <a:solidFill>
                  <a:schemeClr val="bg1"/>
                </a:solidFill>
                <a:latin typeface="Calibri" pitchFamily="34" charset="0"/>
              </a:rPr>
              <a:t>Pharmacy</a:t>
            </a:r>
            <a:endParaRPr lang="en-GB" sz="1200" b="0" cap="all" baseline="0" dirty="0">
              <a:solidFill>
                <a:schemeClr val="bg1"/>
              </a:solidFill>
              <a:latin typeface="Calibri" pitchFamily="34" charset="0"/>
            </a:endParaRPr>
          </a:p>
        </p:txBody>
      </p:sp>
    </p:spTree>
    <p:extLst>
      <p:ext uri="{BB962C8B-B14F-4D97-AF65-F5344CB8AC3E}">
        <p14:creationId xmlns:p14="http://schemas.microsoft.com/office/powerpoint/2010/main" val="257144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2945393" y="3141551"/>
            <a:ext cx="6277069" cy="1173628"/>
          </a:xfrm>
          <a:prstGeom prst="rect">
            <a:avLst/>
          </a:prstGeom>
          <a:solidFill>
            <a:srgbClr val="006B8B"/>
          </a:solidFill>
        </p:spPr>
        <p:txBody>
          <a:bodyPr vert="horz" wrap="square" lIns="360000" tIns="360000" rIns="360000" bIns="360000">
            <a:spAutoFit/>
          </a:bodyPr>
          <a:lstStyle>
            <a:lvl1pPr marL="0" indent="0" algn="ctr">
              <a:buNone/>
              <a:defRPr baseline="0">
                <a:latin typeface="Arial"/>
                <a:cs typeface="Arial"/>
              </a:defRPr>
            </a:lvl1pPr>
            <a:lvl2pPr>
              <a:buNone/>
              <a:defRPr/>
            </a:lvl2pPr>
            <a:lvl3pPr>
              <a:buNone/>
              <a:defRPr/>
            </a:lvl3pPr>
            <a:lvl4pPr>
              <a:buNone/>
              <a:defRPr/>
            </a:lvl4pPr>
            <a:lvl5pPr>
              <a:buNone/>
              <a:defRPr/>
            </a:lvl5pPr>
          </a:lstStyle>
          <a:p>
            <a:pPr lvl="0"/>
            <a:r>
              <a:rPr lang="it-IT" dirty="0"/>
              <a:t>Thank you</a:t>
            </a:r>
          </a:p>
        </p:txBody>
      </p:sp>
      <p:sp>
        <p:nvSpPr>
          <p:cNvPr id="6" name="Segnaposto testo 13"/>
          <p:cNvSpPr>
            <a:spLocks noGrp="1"/>
          </p:cNvSpPr>
          <p:nvPr>
            <p:ph type="body" sz="quarter" idx="11" hasCustomPrompt="1"/>
          </p:nvPr>
        </p:nvSpPr>
        <p:spPr>
          <a:xfrm>
            <a:off x="2945392" y="4410911"/>
            <a:ext cx="6277069" cy="809367"/>
          </a:xfrm>
          <a:prstGeom prst="rect">
            <a:avLst/>
          </a:prstGeom>
        </p:spPr>
        <p:txBody>
          <a:bodyPr vert="horz" wrap="square" lIns="0" tIns="0" rIns="0" bIns="0">
            <a:spAutoFit/>
          </a:bodyPr>
          <a:lstStyle>
            <a:lvl1pPr algn="ct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dirty="0"/>
              <a:t>Presenter’s name and surname </a:t>
            </a:r>
          </a:p>
          <a:p>
            <a:pPr lvl="0"/>
            <a:r>
              <a:rPr lang="it-IT" dirty="0"/>
              <a:t>Presenter’s title</a:t>
            </a:r>
          </a:p>
          <a:p>
            <a:pPr lvl="0"/>
            <a:r>
              <a:rPr lang="it-IT" dirty="0"/>
              <a:t>Presenter’s e-mail address</a:t>
            </a:r>
          </a:p>
        </p:txBody>
      </p:sp>
      <p:sp>
        <p:nvSpPr>
          <p:cNvPr id="9" name="CasellaDiTesto 8"/>
          <p:cNvSpPr txBox="1"/>
          <p:nvPr userDrawn="1"/>
        </p:nvSpPr>
        <p:spPr>
          <a:xfrm>
            <a:off x="2955050" y="6027034"/>
            <a:ext cx="6277069" cy="650691"/>
          </a:xfrm>
          <a:prstGeom prst="rect">
            <a:avLst/>
          </a:prstGeom>
          <a:noFill/>
        </p:spPr>
        <p:txBody>
          <a:bodyPr wrap="square" rtlCol="0">
            <a:spAutoFit/>
          </a:bodyPr>
          <a:lstStyle/>
          <a:p>
            <a:pPr lvl="0" algn="ctr"/>
            <a:r>
              <a:rPr lang="it-IT" sz="1814" dirty="0">
                <a:solidFill>
                  <a:srgbClr val="006B8B"/>
                </a:solidFill>
              </a:rPr>
              <a:t>www.imi.europa.eu</a:t>
            </a:r>
          </a:p>
          <a:p>
            <a:pPr lvl="0" algn="ctr"/>
            <a:r>
              <a:rPr lang="it-IT" sz="1814" dirty="0">
                <a:solidFill>
                  <a:srgbClr val="006B8B"/>
                </a:solidFill>
              </a:rPr>
              <a:t>	@IMI_JU</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5896" y="6371233"/>
            <a:ext cx="364761" cy="235752"/>
          </a:xfrm>
          <a:prstGeom prst="rect">
            <a:avLst/>
          </a:prstGeom>
        </p:spPr>
      </p:pic>
    </p:spTree>
    <p:extLst>
      <p:ext uri="{BB962C8B-B14F-4D97-AF65-F5344CB8AC3E}">
        <p14:creationId xmlns:p14="http://schemas.microsoft.com/office/powerpoint/2010/main" val="84324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720000" y="540000"/>
            <a:ext cx="9120000" cy="1066800"/>
          </a:xfrm>
          <a:prstGeom prst="rect">
            <a:avLst/>
          </a:prstGeom>
        </p:spPr>
        <p:txBody>
          <a:bodyPr/>
          <a:lstStyle>
            <a:lvl1pPr>
              <a:defRPr sz="2800" b="1">
                <a:solidFill>
                  <a:srgbClr val="00919B"/>
                </a:solidFill>
                <a:latin typeface="Helvetica"/>
                <a:cs typeface="Helvetica"/>
              </a:defRPr>
            </a:lvl1pPr>
          </a:lstStyle>
          <a:p>
            <a:r>
              <a:rPr lang="de-DE"/>
              <a:t>Titelmasterformat durch Klicken bearbeiten</a:t>
            </a:r>
            <a:endParaRPr lang="en-US" dirty="0"/>
          </a:p>
        </p:txBody>
      </p:sp>
    </p:spTree>
    <p:extLst>
      <p:ext uri="{BB962C8B-B14F-4D97-AF65-F5344CB8AC3E}">
        <p14:creationId xmlns:p14="http://schemas.microsoft.com/office/powerpoint/2010/main" val="154172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77750"/>
            <a:ext cx="9039427" cy="2757115"/>
          </a:xfrm>
          <a:prstGeom prst="rect">
            <a:avLst/>
          </a:prstGeom>
          <a:solidFill>
            <a:srgbClr val="006B8B"/>
          </a:solidFill>
        </p:spPr>
        <p:txBody>
          <a:bodyPr vert="horz" lIns="315612" tIns="315612" rIns="315612" bIns="315612" anchor="ctr" anchorCtr="0">
            <a:spAutoFit/>
          </a:bodyPr>
          <a:lstStyle>
            <a:lvl1pPr marL="0" indent="0" algn="l">
              <a:lnSpc>
                <a:spcPts val="3156"/>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753"/>
              </a:lnSpc>
              <a:buNone/>
              <a:defRPr sz="1800" b="0">
                <a:solidFill>
                  <a:srgbClr val="006B8B"/>
                </a:solidFill>
                <a:latin typeface="Arial"/>
                <a:cs typeface="Arial"/>
              </a:defRPr>
            </a:lvl1pPr>
            <a:lvl2pPr>
              <a:defRPr sz="1800"/>
            </a:lvl2pPr>
            <a:lvl3pPr>
              <a:defRPr sz="1800"/>
            </a:lvl3pPr>
            <a:lvl4pPr>
              <a:defRPr sz="1800"/>
            </a:lvl4pPr>
            <a:lvl5pPr>
              <a:defRPr sz="1800"/>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40309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66116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6" name="Segnaposto testo 6"/>
          <p:cNvSpPr>
            <a:spLocks noGrp="1"/>
          </p:cNvSpPr>
          <p:nvPr>
            <p:ph type="body" sz="quarter" idx="12" hasCustomPrompt="1"/>
          </p:nvPr>
        </p:nvSpPr>
        <p:spPr>
          <a:xfrm>
            <a:off x="741515" y="1458213"/>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327671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113192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3"/>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Text colour is black.</a:t>
            </a:r>
          </a:p>
          <a:p>
            <a:pPr>
              <a:lnSpc>
                <a:spcPts val="2600"/>
              </a:lnSpc>
              <a:spcBef>
                <a:spcPct val="0"/>
              </a:spcBef>
              <a:spcAft>
                <a:spcPts val="1200"/>
              </a:spcAft>
            </a:pPr>
            <a:r>
              <a:rPr lang="it-IT" sz="2176" kern="0" dirty="0">
                <a:latin typeface="Arial"/>
                <a:cs typeface="Arial"/>
              </a:rPr>
              <a:t>Lorem ipsum moles consequat, vel illum colore eu feugiat nulla facilisis at vero eros et accumsan et iusto odio dignissim qui blandit praesent luptatum zril.</a:t>
            </a:r>
          </a:p>
          <a:p>
            <a:pPr>
              <a:lnSpc>
                <a:spcPts val="2600"/>
              </a:lnSpc>
              <a:spcBef>
                <a:spcPct val="0"/>
              </a:spcBef>
              <a:spcAft>
                <a:spcPts val="1200"/>
              </a:spcAft>
            </a:pPr>
            <a:r>
              <a:rPr lang="it-IT" sz="2176" kern="0" dirty="0">
                <a:latin typeface="Arial"/>
                <a:cs typeface="Arial"/>
              </a:rPr>
              <a:t>Est 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p>
          <a:p>
            <a:pPr>
              <a:lnSpc>
                <a:spcPts val="2600"/>
              </a:lnSpc>
              <a:spcBef>
                <a:spcPct val="0"/>
              </a:spcBef>
              <a:spcAft>
                <a:spcPts val="1200"/>
              </a:spcAft>
            </a:pPr>
            <a:r>
              <a:rPr lang="it-IT" sz="2176" kern="0" dirty="0">
                <a:latin typeface="Arial"/>
                <a:cs typeface="Arial"/>
              </a:rPr>
              <a:t>In velit esse mole consequat, vel illum colore eu feugiat nulla facilisis at vero eros et accumsan et iusto odio dignissim qui blandit praesent luptatum zril.</a:t>
            </a:r>
            <a:endParaRPr lang="it-IT" sz="2176" kern="0" dirty="0">
              <a:latin typeface="Arial"/>
              <a:ea typeface="+mj-ea"/>
              <a:cs typeface="Arial"/>
            </a:endParaRPr>
          </a:p>
          <a:p>
            <a:pPr>
              <a:lnSpc>
                <a:spcPts val="2600"/>
              </a:lnSpc>
              <a:spcBef>
                <a:spcPct val="0"/>
              </a:spcBef>
              <a:spcAft>
                <a:spcPts val="1200"/>
              </a:spcAft>
            </a:pPr>
            <a:endParaRPr lang="it-IT" sz="2176" kern="0" dirty="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27000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10234" y="6357038"/>
            <a:ext cx="2844739" cy="364206"/>
          </a:xfrm>
          <a:prstGeom prst="rect">
            <a:avLst/>
          </a:prstGeom>
        </p:spPr>
        <p:txBody>
          <a:bodyPr vert="horz" lIns="91440" tIns="45720" rIns="91440" bIns="45720" rtlCol="0" anchor="ctr"/>
          <a:lstStyle>
            <a:lvl1pPr algn="l">
              <a:defRPr sz="1088">
                <a:solidFill>
                  <a:schemeClr val="tx1">
                    <a:tint val="75000"/>
                  </a:schemeClr>
                </a:solidFill>
                <a:latin typeface="Arial"/>
              </a:defRPr>
            </a:lvl1pPr>
          </a:lstStyle>
          <a:p>
            <a:fld id="{6D1E0621-C218-3A4E-98E2-82A62AA6DC01}" type="datetimeFigureOut">
              <a:rPr lang="it-IT"/>
              <a:pPr/>
              <a:t>29/10/2018</a:t>
            </a:fld>
            <a:endParaRPr lang="it-IT"/>
          </a:p>
        </p:txBody>
      </p:sp>
      <p:sp>
        <p:nvSpPr>
          <p:cNvPr id="5" name="Segnaposto piè di pagina 4"/>
          <p:cNvSpPr>
            <a:spLocks noGrp="1"/>
          </p:cNvSpPr>
          <p:nvPr>
            <p:ph type="ftr" sz="quarter" idx="3"/>
          </p:nvPr>
        </p:nvSpPr>
        <p:spPr>
          <a:xfrm>
            <a:off x="4164801" y="6357038"/>
            <a:ext cx="3862400" cy="364206"/>
          </a:xfrm>
          <a:prstGeom prst="rect">
            <a:avLst/>
          </a:prstGeom>
        </p:spPr>
        <p:txBody>
          <a:bodyPr vert="horz" lIns="91440" tIns="45720" rIns="91440" bIns="45720" rtlCol="0" anchor="ctr"/>
          <a:lstStyle>
            <a:lvl1pPr algn="ctr">
              <a:defRPr sz="1088">
                <a:solidFill>
                  <a:schemeClr val="tx1">
                    <a:tint val="75000"/>
                  </a:schemeClr>
                </a:solidFill>
                <a:latin typeface="Arial"/>
              </a:defRPr>
            </a:lvl1pPr>
          </a:lstStyle>
          <a:p>
            <a:endParaRPr lang="it-IT"/>
          </a:p>
        </p:txBody>
      </p:sp>
      <p:pic>
        <p:nvPicPr>
          <p:cNvPr id="7" name="Immagin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691" y="2664125"/>
            <a:ext cx="12282098" cy="4209235"/>
          </a:xfrm>
          <a:prstGeom prst="rect">
            <a:avLst/>
          </a:prstGeom>
        </p:spPr>
      </p:pic>
      <p:sp>
        <p:nvSpPr>
          <p:cNvPr id="11" name="Sottotitolo 2"/>
          <p:cNvSpPr txBox="1">
            <a:spLocks/>
          </p:cNvSpPr>
          <p:nvPr/>
        </p:nvSpPr>
        <p:spPr>
          <a:xfrm>
            <a:off x="4879156" y="5778340"/>
            <a:ext cx="5736559" cy="853652"/>
          </a:xfrm>
          <a:prstGeom prst="rect">
            <a:avLst/>
          </a:prstGeom>
        </p:spPr>
        <p:txBody>
          <a:bodyPr lIns="0" tIns="0" rIns="0" bIns="0" anchor="t" anchorCtr="0"/>
          <a:lstStyle>
            <a:lvl1pPr marL="0" indent="0" algn="r">
              <a:buNone/>
              <a:defRPr sz="2000">
                <a:solidFill>
                  <a:srgbClr val="006B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endParaRPr lang="it-IT" sz="1814" b="1">
              <a:solidFill>
                <a:srgbClr val="006B8B"/>
              </a:solidFill>
              <a:latin typeface="Helvetica"/>
              <a:cs typeface="Helvetica"/>
            </a:endParaRPr>
          </a:p>
        </p:txBody>
      </p:sp>
      <p:pic>
        <p:nvPicPr>
          <p:cNvPr id="10" name="Immagin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067" y="807587"/>
            <a:ext cx="849164" cy="201086"/>
          </a:xfrm>
          <a:prstGeom prst="rect">
            <a:avLst/>
          </a:prstGeom>
        </p:spPr>
      </p:pic>
      <p:pic>
        <p:nvPicPr>
          <p:cNvPr id="12" name="Immagin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7453" y="512256"/>
            <a:ext cx="3208262" cy="784066"/>
          </a:xfrm>
          <a:prstGeom prst="rect">
            <a:avLst/>
          </a:prstGeom>
        </p:spPr>
      </p:pic>
    </p:spTree>
    <p:extLst>
      <p:ext uri="{BB962C8B-B14F-4D97-AF65-F5344CB8AC3E}">
        <p14:creationId xmlns:p14="http://schemas.microsoft.com/office/powerpoint/2010/main" val="726643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4589" rtl="0" eaLnBrk="1" latinLnBrk="0" hangingPunct="1">
        <a:spcBef>
          <a:spcPct val="0"/>
        </a:spcBef>
        <a:buNone/>
        <a:defRPr sz="3264" b="1" kern="1200">
          <a:solidFill>
            <a:schemeClr val="bg1"/>
          </a:solidFill>
          <a:latin typeface="Arial"/>
          <a:ea typeface="+mj-ea"/>
          <a:cs typeface="Arial"/>
        </a:defRPr>
      </a:lvl1pPr>
    </p:titleStyle>
    <p:bodyStyle>
      <a:lvl1pPr marL="310942" indent="-310942" algn="l" defTabSz="414589" rtl="0" eaLnBrk="1" latinLnBrk="0" hangingPunct="1">
        <a:spcBef>
          <a:spcPct val="20000"/>
        </a:spcBef>
        <a:buFont typeface="Arial"/>
        <a:buChar char="•"/>
        <a:defRPr kumimoji="0" lang="it-IT" sz="2902" b="1" i="0" u="none" strike="noStrike" kern="0" cap="none" spc="0" normalizeH="0" baseline="0" noProof="0" smtClean="0">
          <a:ln>
            <a:noFill/>
          </a:ln>
          <a:solidFill>
            <a:schemeClr val="bg1"/>
          </a:solidFill>
          <a:effectLst/>
          <a:uLnTx/>
          <a:uFillTx/>
          <a:latin typeface="Helvetica"/>
          <a:ea typeface="+mn-ea"/>
          <a:cs typeface="Helvetica"/>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3179430" y="5786020"/>
            <a:ext cx="9038592" cy="1095016"/>
          </a:xfrm>
          <a:prstGeom prst="rect">
            <a:avLst/>
          </a:prstGeom>
        </p:spPr>
      </p:pic>
      <p:pic>
        <p:nvPicPr>
          <p:cNvPr id="4" name="Immagin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098" y="6135982"/>
            <a:ext cx="1870538" cy="457140"/>
          </a:xfrm>
          <a:prstGeom prst="rect">
            <a:avLst/>
          </a:prstGeom>
        </p:spPr>
      </p:pic>
    </p:spTree>
    <p:extLst>
      <p:ext uri="{BB962C8B-B14F-4D97-AF65-F5344CB8AC3E}">
        <p14:creationId xmlns:p14="http://schemas.microsoft.com/office/powerpoint/2010/main" val="98622534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1"/>
          </p:nvPr>
        </p:nvSpPr>
        <p:spPr>
          <a:xfrm>
            <a:off x="2502892" y="5916536"/>
            <a:ext cx="7186217" cy="520972"/>
          </a:xfrm>
        </p:spPr>
        <p:txBody>
          <a:bodyPr/>
          <a:lstStyle/>
          <a:p>
            <a:r>
              <a:rPr b="1" dirty="0"/>
              <a:t>Dr. </a:t>
            </a:r>
            <a:r>
              <a:rPr b="1" dirty="0" err="1"/>
              <a:t>Stefanie</a:t>
            </a:r>
            <a:r>
              <a:rPr b="1" dirty="0"/>
              <a:t> </a:t>
            </a:r>
            <a:r>
              <a:rPr b="1" dirty="0" err="1"/>
              <a:t>Seltmann</a:t>
            </a:r>
            <a:endParaRPr b="1" dirty="0"/>
          </a:p>
          <a:p>
            <a:r>
              <a:rPr dirty="0"/>
              <a:t>22 &amp; 23 October 2018</a:t>
            </a:r>
            <a:r>
              <a:rPr lang="it-IT" dirty="0">
                <a:solidFill>
                  <a:srgbClr val="006B8B">
                    <a:alpha val="50000"/>
                  </a:srgbClr>
                </a:solidFill>
              </a:rPr>
              <a:t> •</a:t>
            </a:r>
            <a:r>
              <a:rPr dirty="0"/>
              <a:t> IMI Scientific Symposium </a:t>
            </a:r>
            <a:r>
              <a:rPr lang="it-IT" dirty="0">
                <a:solidFill>
                  <a:srgbClr val="006B8B">
                    <a:alpha val="50000"/>
                  </a:srgbClr>
                </a:solidFill>
              </a:rPr>
              <a:t>•</a:t>
            </a:r>
            <a:r>
              <a:rPr dirty="0"/>
              <a:t> Brussels, Belgium</a:t>
            </a:r>
          </a:p>
        </p:txBody>
      </p:sp>
      <p:sp>
        <p:nvSpPr>
          <p:cNvPr id="3" name="Text Placeholder 2"/>
          <p:cNvSpPr>
            <a:spLocks noGrp="1"/>
          </p:cNvSpPr>
          <p:nvPr>
            <p:ph type="body" sz="quarter" idx="10"/>
          </p:nvPr>
        </p:nvSpPr>
        <p:spPr>
          <a:xfrm>
            <a:off x="2502892" y="2701044"/>
            <a:ext cx="7186217" cy="1996610"/>
          </a:xfrm>
        </p:spPr>
        <p:txBody>
          <a:bodyPr/>
          <a:lstStyle/>
          <a:p>
            <a:pPr algn="ctr"/>
            <a:r>
              <a:rPr lang="de-DE" spc="-1" dirty="0" err="1">
                <a:solidFill>
                  <a:srgbClr val="FFFFFF"/>
                </a:solidFill>
                <a:uFill>
                  <a:solidFill>
                    <a:srgbClr val="FFFFFF"/>
                  </a:solidFill>
                </a:uFill>
                <a:ea typeface="DejaVu Sans"/>
              </a:rPr>
              <a:t>Supporting</a:t>
            </a:r>
            <a:r>
              <a:rPr lang="de-DE" spc="-1" dirty="0">
                <a:solidFill>
                  <a:srgbClr val="FFFFFF"/>
                </a:solidFill>
                <a:uFill>
                  <a:solidFill>
                    <a:srgbClr val="FFFFFF"/>
                  </a:solidFill>
                </a:uFill>
                <a:ea typeface="DejaVu Sans"/>
              </a:rPr>
              <a:t> </a:t>
            </a:r>
            <a:r>
              <a:rPr lang="de-DE" spc="-1" dirty="0" err="1">
                <a:solidFill>
                  <a:srgbClr val="FFFFFF"/>
                </a:solidFill>
                <a:uFill>
                  <a:solidFill>
                    <a:srgbClr val="FFFFFF"/>
                  </a:solidFill>
                </a:uFill>
                <a:ea typeface="DejaVu Sans"/>
              </a:rPr>
              <a:t>stem</a:t>
            </a:r>
            <a:r>
              <a:rPr lang="de-DE" spc="-1" dirty="0">
                <a:solidFill>
                  <a:srgbClr val="FFFFFF"/>
                </a:solidFill>
                <a:uFill>
                  <a:solidFill>
                    <a:srgbClr val="FFFFFF"/>
                  </a:solidFill>
                </a:uFill>
                <a:ea typeface="DejaVu Sans"/>
              </a:rPr>
              <a:t> </a:t>
            </a:r>
            <a:r>
              <a:rPr lang="de-DE" spc="-1" dirty="0" err="1">
                <a:solidFill>
                  <a:srgbClr val="FFFFFF"/>
                </a:solidFill>
                <a:uFill>
                  <a:solidFill>
                    <a:srgbClr val="FFFFFF"/>
                  </a:solidFill>
                </a:uFill>
                <a:ea typeface="DejaVu Sans"/>
              </a:rPr>
              <a:t>cell</a:t>
            </a:r>
            <a:r>
              <a:rPr lang="de-DE" spc="-1" dirty="0">
                <a:solidFill>
                  <a:srgbClr val="FFFFFF"/>
                </a:solidFill>
                <a:uFill>
                  <a:solidFill>
                    <a:srgbClr val="FFFFFF"/>
                  </a:solidFill>
                </a:uFill>
                <a:ea typeface="DejaVu Sans"/>
              </a:rPr>
              <a:t> </a:t>
            </a:r>
            <a:r>
              <a:rPr lang="de-DE" spc="-1" dirty="0" err="1">
                <a:solidFill>
                  <a:srgbClr val="FFFFFF"/>
                </a:solidFill>
                <a:uFill>
                  <a:solidFill>
                    <a:srgbClr val="FFFFFF"/>
                  </a:solidFill>
                </a:uFill>
                <a:ea typeface="DejaVu Sans"/>
              </a:rPr>
              <a:t>research</a:t>
            </a:r>
            <a:r>
              <a:rPr lang="de-DE" spc="-1" dirty="0">
                <a:solidFill>
                  <a:srgbClr val="FFFFFF"/>
                </a:solidFill>
                <a:uFill>
                  <a:solidFill>
                    <a:srgbClr val="FFFFFF"/>
                  </a:solidFill>
                </a:uFill>
                <a:ea typeface="DejaVu Sans"/>
              </a:rPr>
              <a:t> </a:t>
            </a:r>
            <a:r>
              <a:rPr lang="de-DE" spc="-1" dirty="0" err="1">
                <a:solidFill>
                  <a:srgbClr val="FFFFFF"/>
                </a:solidFill>
                <a:uFill>
                  <a:solidFill>
                    <a:srgbClr val="FFFFFF"/>
                  </a:solidFill>
                </a:uFill>
                <a:ea typeface="DejaVu Sans"/>
              </a:rPr>
              <a:t>with</a:t>
            </a:r>
            <a:r>
              <a:rPr lang="de-DE" spc="-1" dirty="0">
                <a:solidFill>
                  <a:srgbClr val="FFFFFF"/>
                </a:solidFill>
                <a:uFill>
                  <a:solidFill>
                    <a:srgbClr val="FFFFFF"/>
                  </a:solidFill>
                </a:uFill>
                <a:ea typeface="DejaVu Sans"/>
              </a:rPr>
              <a:t> modern </a:t>
            </a:r>
            <a:r>
              <a:rPr lang="de-DE" spc="-1" dirty="0" err="1">
                <a:solidFill>
                  <a:srgbClr val="FFFFFF"/>
                </a:solidFill>
                <a:uFill>
                  <a:solidFill>
                    <a:srgbClr val="FFFFFF"/>
                  </a:solidFill>
                </a:uFill>
                <a:ea typeface="DejaVu Sans"/>
              </a:rPr>
              <a:t>data</a:t>
            </a:r>
            <a:r>
              <a:rPr lang="de-DE" spc="-1" dirty="0">
                <a:solidFill>
                  <a:srgbClr val="FFFFFF"/>
                </a:solidFill>
                <a:uFill>
                  <a:solidFill>
                    <a:srgbClr val="FFFFFF"/>
                  </a:solidFill>
                </a:uFill>
                <a:ea typeface="DejaVu Sans"/>
              </a:rPr>
              <a:t> </a:t>
            </a:r>
            <a:r>
              <a:rPr lang="de-DE" spc="-1" dirty="0" err="1">
                <a:solidFill>
                  <a:srgbClr val="FFFFFF"/>
                </a:solidFill>
                <a:uFill>
                  <a:solidFill>
                    <a:srgbClr val="FFFFFF"/>
                  </a:solidFill>
                </a:uFill>
                <a:ea typeface="DejaVu Sans"/>
              </a:rPr>
              <a:t>management</a:t>
            </a:r>
            <a:r>
              <a:rPr lang="de-DE" spc="-1" dirty="0">
                <a:solidFill>
                  <a:srgbClr val="FFFFFF"/>
                </a:solidFill>
                <a:uFill>
                  <a:solidFill>
                    <a:srgbClr val="FFFFFF"/>
                  </a:solidFill>
                </a:uFill>
                <a:ea typeface="DejaVu Sans"/>
              </a:rPr>
              <a:t> </a:t>
            </a:r>
            <a:r>
              <a:rPr lang="de-DE" spc="-1" dirty="0" err="1">
                <a:solidFill>
                  <a:srgbClr val="FFFFFF"/>
                </a:solidFill>
                <a:uFill>
                  <a:solidFill>
                    <a:srgbClr val="FFFFFF"/>
                  </a:solidFill>
                </a:uFill>
                <a:ea typeface="DejaVu Sans"/>
              </a:rPr>
              <a:t>technologies</a:t>
            </a:r>
            <a:endParaRPr lang="en-GB" dirty="0"/>
          </a:p>
        </p:txBody>
      </p:sp>
    </p:spTree>
    <p:extLst>
      <p:ext uri="{BB962C8B-B14F-4D97-AF65-F5344CB8AC3E}">
        <p14:creationId xmlns:p14="http://schemas.microsoft.com/office/powerpoint/2010/main" val="241425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0058" y="473628"/>
            <a:ext cx="8512039" cy="423193"/>
          </a:xfrm>
        </p:spPr>
        <p:txBody>
          <a:bodyPr/>
          <a:lstStyle/>
          <a:p>
            <a:r>
              <a:rPr lang="it-IT" dirty="0" err="1"/>
              <a:t>Induced</a:t>
            </a:r>
            <a:r>
              <a:rPr lang="it-IT" dirty="0"/>
              <a:t> </a:t>
            </a:r>
            <a:r>
              <a:rPr lang="it-IT" dirty="0" err="1"/>
              <a:t>Pluripotent</a:t>
            </a:r>
            <a:r>
              <a:rPr lang="it-IT" dirty="0"/>
              <a:t> </a:t>
            </a:r>
            <a:r>
              <a:rPr lang="it-IT" dirty="0" err="1"/>
              <a:t>Stem</a:t>
            </a:r>
            <a:r>
              <a:rPr lang="it-IT" dirty="0"/>
              <a:t> </a:t>
            </a:r>
            <a:r>
              <a:rPr lang="it-IT" dirty="0" err="1"/>
              <a:t>Cells</a:t>
            </a:r>
            <a:endParaRPr lang="en-GB" dirty="0"/>
          </a:p>
        </p:txBody>
      </p:sp>
      <p:grpSp>
        <p:nvGrpSpPr>
          <p:cNvPr id="5" name="Gruppieren 4"/>
          <p:cNvGrpSpPr/>
          <p:nvPr/>
        </p:nvGrpSpPr>
        <p:grpSpPr>
          <a:xfrm>
            <a:off x="1850058" y="1141539"/>
            <a:ext cx="8533742" cy="4419045"/>
            <a:chOff x="1317240" y="1571973"/>
            <a:chExt cx="5549400" cy="2340507"/>
          </a:xfrm>
        </p:grpSpPr>
        <p:sp>
          <p:nvSpPr>
            <p:cNvPr id="6" name="CustomShape 1"/>
            <p:cNvSpPr/>
            <p:nvPr/>
          </p:nvSpPr>
          <p:spPr>
            <a:xfrm>
              <a:off x="5104440" y="1614600"/>
              <a:ext cx="519120" cy="445680"/>
            </a:xfrm>
            <a:prstGeom prst="ellipse">
              <a:avLst/>
            </a:prstGeom>
            <a:solidFill>
              <a:srgbClr val="729FCF"/>
            </a:solidFill>
            <a:ln>
              <a:noFill/>
            </a:ln>
          </p:spPr>
          <p:style>
            <a:lnRef idx="0">
              <a:scrgbClr r="0" g="0" b="0"/>
            </a:lnRef>
            <a:fillRef idx="0">
              <a:scrgbClr r="0" g="0" b="0"/>
            </a:fillRef>
            <a:effectRef idx="0">
              <a:scrgbClr r="0" g="0" b="0"/>
            </a:effectRef>
            <a:fontRef idx="minor"/>
          </p:style>
        </p:sp>
        <p:sp>
          <p:nvSpPr>
            <p:cNvPr id="7" name="CustomShape 2"/>
            <p:cNvSpPr/>
            <p:nvPr/>
          </p:nvSpPr>
          <p:spPr>
            <a:xfrm>
              <a:off x="5166720" y="1727640"/>
              <a:ext cx="273600" cy="210600"/>
            </a:xfrm>
            <a:prstGeom prst="ellipse">
              <a:avLst/>
            </a:prstGeom>
            <a:solidFill>
              <a:srgbClr val="000000"/>
            </a:solidFill>
            <a:ln>
              <a:noFill/>
            </a:ln>
          </p:spPr>
          <p:style>
            <a:lnRef idx="0">
              <a:scrgbClr r="0" g="0" b="0"/>
            </a:lnRef>
            <a:fillRef idx="0">
              <a:scrgbClr r="0" g="0" b="0"/>
            </a:fillRef>
            <a:effectRef idx="0">
              <a:scrgbClr r="0" g="0" b="0"/>
            </a:effectRef>
            <a:fontRef idx="minor"/>
          </p:style>
        </p:sp>
        <p:pic>
          <p:nvPicPr>
            <p:cNvPr id="8" name="Grafik 7"/>
            <p:cNvPicPr/>
            <p:nvPr/>
          </p:nvPicPr>
          <p:blipFill>
            <a:blip r:embed="rId3"/>
            <a:stretch/>
          </p:blipFill>
          <p:spPr>
            <a:xfrm>
              <a:off x="1317240" y="1954080"/>
              <a:ext cx="1046520" cy="1767600"/>
            </a:xfrm>
            <a:prstGeom prst="rect">
              <a:avLst/>
            </a:prstGeom>
            <a:ln>
              <a:noFill/>
            </a:ln>
          </p:spPr>
        </p:pic>
        <p:sp>
          <p:nvSpPr>
            <p:cNvPr id="9" name="Freeform 3"/>
            <p:cNvSpPr/>
            <p:nvPr/>
          </p:nvSpPr>
          <p:spPr>
            <a:xfrm>
              <a:off x="1703160" y="2698560"/>
              <a:ext cx="82080" cy="140400"/>
            </a:xfrm>
            <a:custGeom>
              <a:avLst/>
              <a:gdLst/>
              <a:ahLst/>
              <a:cxnLst/>
              <a:rect l="0" t="0" r="r" b="b"/>
              <a:pathLst>
                <a:path w="228" h="390">
                  <a:moveTo>
                    <a:pt x="158" y="211"/>
                  </a:moveTo>
                  <a:cubicBezTo>
                    <a:pt x="173" y="158"/>
                    <a:pt x="227" y="93"/>
                    <a:pt x="189" y="48"/>
                  </a:cubicBezTo>
                  <a:cubicBezTo>
                    <a:pt x="149" y="0"/>
                    <a:pt x="74" y="54"/>
                    <a:pt x="39" y="93"/>
                  </a:cubicBezTo>
                  <a:cubicBezTo>
                    <a:pt x="1" y="132"/>
                    <a:pt x="0" y="153"/>
                    <a:pt x="0" y="213"/>
                  </a:cubicBezTo>
                  <a:cubicBezTo>
                    <a:pt x="11" y="261"/>
                    <a:pt x="23" y="303"/>
                    <a:pt x="46" y="337"/>
                  </a:cubicBezTo>
                  <a:cubicBezTo>
                    <a:pt x="95" y="389"/>
                    <a:pt x="141" y="387"/>
                    <a:pt x="174" y="339"/>
                  </a:cubicBezTo>
                  <a:cubicBezTo>
                    <a:pt x="205" y="291"/>
                    <a:pt x="143" y="264"/>
                    <a:pt x="158" y="211"/>
                  </a:cubicBezTo>
                </a:path>
              </a:pathLst>
            </a:custGeom>
            <a:solidFill>
              <a:srgbClr val="FF950E"/>
            </a:solidFill>
            <a:ln>
              <a:noFill/>
            </a:ln>
          </p:spPr>
        </p:sp>
        <p:sp>
          <p:nvSpPr>
            <p:cNvPr id="10" name="Freeform 4"/>
            <p:cNvSpPr/>
            <p:nvPr/>
          </p:nvSpPr>
          <p:spPr>
            <a:xfrm>
              <a:off x="3137760" y="1752120"/>
              <a:ext cx="804240" cy="510120"/>
            </a:xfrm>
            <a:custGeom>
              <a:avLst/>
              <a:gdLst/>
              <a:ahLst/>
              <a:cxnLst/>
              <a:rect l="0" t="0" r="r" b="b"/>
              <a:pathLst>
                <a:path w="2234" h="1417">
                  <a:moveTo>
                    <a:pt x="401" y="585"/>
                  </a:moveTo>
                  <a:cubicBezTo>
                    <a:pt x="314" y="731"/>
                    <a:pt x="0" y="1022"/>
                    <a:pt x="0" y="1022"/>
                  </a:cubicBezTo>
                  <a:cubicBezTo>
                    <a:pt x="0" y="1022"/>
                    <a:pt x="423" y="925"/>
                    <a:pt x="619" y="920"/>
                  </a:cubicBezTo>
                  <a:cubicBezTo>
                    <a:pt x="658" y="1048"/>
                    <a:pt x="752" y="1416"/>
                    <a:pt x="752" y="1416"/>
                  </a:cubicBezTo>
                  <a:cubicBezTo>
                    <a:pt x="752" y="1416"/>
                    <a:pt x="1028" y="949"/>
                    <a:pt x="1096" y="899"/>
                  </a:cubicBezTo>
                  <a:cubicBezTo>
                    <a:pt x="1362" y="858"/>
                    <a:pt x="2233" y="854"/>
                    <a:pt x="2233" y="854"/>
                  </a:cubicBezTo>
                  <a:cubicBezTo>
                    <a:pt x="2233" y="854"/>
                    <a:pt x="1230" y="628"/>
                    <a:pt x="1121" y="561"/>
                  </a:cubicBezTo>
                  <a:cubicBezTo>
                    <a:pt x="1067" y="456"/>
                    <a:pt x="1177" y="0"/>
                    <a:pt x="1177" y="0"/>
                  </a:cubicBezTo>
                  <a:cubicBezTo>
                    <a:pt x="1177" y="0"/>
                    <a:pt x="893" y="320"/>
                    <a:pt x="716" y="371"/>
                  </a:cubicBezTo>
                  <a:cubicBezTo>
                    <a:pt x="470" y="427"/>
                    <a:pt x="61" y="146"/>
                    <a:pt x="61" y="146"/>
                  </a:cubicBezTo>
                  <a:cubicBezTo>
                    <a:pt x="61" y="146"/>
                    <a:pt x="270" y="467"/>
                    <a:pt x="401" y="585"/>
                  </a:cubicBezTo>
                </a:path>
              </a:pathLst>
            </a:custGeom>
            <a:solidFill>
              <a:srgbClr val="CC6633"/>
            </a:solidFill>
            <a:ln>
              <a:noFill/>
            </a:ln>
          </p:spPr>
        </p:sp>
        <p:sp>
          <p:nvSpPr>
            <p:cNvPr id="11" name="CustomShape 5"/>
            <p:cNvSpPr/>
            <p:nvPr/>
          </p:nvSpPr>
          <p:spPr>
            <a:xfrm>
              <a:off x="3373920" y="1953000"/>
              <a:ext cx="77400" cy="70920"/>
            </a:xfrm>
            <a:prstGeom prst="ellipse">
              <a:avLst/>
            </a:prstGeom>
            <a:solidFill>
              <a:srgbClr val="000000"/>
            </a:solidFill>
            <a:ln>
              <a:noFill/>
            </a:ln>
          </p:spPr>
          <p:style>
            <a:lnRef idx="0">
              <a:scrgbClr r="0" g="0" b="0"/>
            </a:lnRef>
            <a:fillRef idx="0">
              <a:scrgbClr r="0" g="0" b="0"/>
            </a:fillRef>
            <a:effectRef idx="0">
              <a:scrgbClr r="0" g="0" b="0"/>
            </a:effectRef>
            <a:fontRef idx="minor"/>
          </p:style>
        </p:sp>
        <p:sp>
          <p:nvSpPr>
            <p:cNvPr id="12" name="Freeform 6"/>
            <p:cNvSpPr/>
            <p:nvPr/>
          </p:nvSpPr>
          <p:spPr>
            <a:xfrm>
              <a:off x="5265720" y="3352680"/>
              <a:ext cx="937080" cy="444600"/>
            </a:xfrm>
            <a:custGeom>
              <a:avLst/>
              <a:gdLst/>
              <a:ahLst/>
              <a:cxnLst/>
              <a:rect l="0" t="0" r="r" b="b"/>
              <a:pathLst>
                <a:path w="2603" h="1235">
                  <a:moveTo>
                    <a:pt x="817" y="117"/>
                  </a:moveTo>
                  <a:cubicBezTo>
                    <a:pt x="930" y="90"/>
                    <a:pt x="1287" y="0"/>
                    <a:pt x="1407" y="1"/>
                  </a:cubicBezTo>
                  <a:cubicBezTo>
                    <a:pt x="1548" y="3"/>
                    <a:pt x="1686" y="71"/>
                    <a:pt x="1754" y="186"/>
                  </a:cubicBezTo>
                  <a:cubicBezTo>
                    <a:pt x="1829" y="314"/>
                    <a:pt x="1966" y="355"/>
                    <a:pt x="2089" y="406"/>
                  </a:cubicBezTo>
                  <a:cubicBezTo>
                    <a:pt x="2213" y="458"/>
                    <a:pt x="2328" y="522"/>
                    <a:pt x="2437" y="615"/>
                  </a:cubicBezTo>
                  <a:cubicBezTo>
                    <a:pt x="2602" y="756"/>
                    <a:pt x="2300" y="944"/>
                    <a:pt x="2274" y="696"/>
                  </a:cubicBezTo>
                  <a:cubicBezTo>
                    <a:pt x="2259" y="542"/>
                    <a:pt x="2026" y="439"/>
                    <a:pt x="1951" y="533"/>
                  </a:cubicBezTo>
                  <a:cubicBezTo>
                    <a:pt x="1860" y="645"/>
                    <a:pt x="2190" y="747"/>
                    <a:pt x="2136" y="881"/>
                  </a:cubicBezTo>
                  <a:cubicBezTo>
                    <a:pt x="2063" y="1061"/>
                    <a:pt x="1877" y="815"/>
                    <a:pt x="1858" y="707"/>
                  </a:cubicBezTo>
                  <a:cubicBezTo>
                    <a:pt x="1825" y="528"/>
                    <a:pt x="1617" y="552"/>
                    <a:pt x="1534" y="626"/>
                  </a:cubicBezTo>
                  <a:cubicBezTo>
                    <a:pt x="1425" y="724"/>
                    <a:pt x="1542" y="883"/>
                    <a:pt x="1616" y="973"/>
                  </a:cubicBezTo>
                  <a:cubicBezTo>
                    <a:pt x="1767" y="1160"/>
                    <a:pt x="1443" y="1198"/>
                    <a:pt x="1430" y="1007"/>
                  </a:cubicBezTo>
                  <a:cubicBezTo>
                    <a:pt x="1422" y="888"/>
                    <a:pt x="1466" y="681"/>
                    <a:pt x="1349" y="660"/>
                  </a:cubicBezTo>
                  <a:cubicBezTo>
                    <a:pt x="1200" y="635"/>
                    <a:pt x="1276" y="963"/>
                    <a:pt x="1106" y="996"/>
                  </a:cubicBezTo>
                  <a:cubicBezTo>
                    <a:pt x="998" y="1017"/>
                    <a:pt x="704" y="1234"/>
                    <a:pt x="759" y="984"/>
                  </a:cubicBezTo>
                  <a:cubicBezTo>
                    <a:pt x="787" y="855"/>
                    <a:pt x="1001" y="884"/>
                    <a:pt x="1083" y="753"/>
                  </a:cubicBezTo>
                  <a:cubicBezTo>
                    <a:pt x="1209" y="555"/>
                    <a:pt x="887" y="573"/>
                    <a:pt x="875" y="707"/>
                  </a:cubicBezTo>
                  <a:cubicBezTo>
                    <a:pt x="862" y="845"/>
                    <a:pt x="720" y="915"/>
                    <a:pt x="597" y="950"/>
                  </a:cubicBezTo>
                  <a:cubicBezTo>
                    <a:pt x="418" y="1001"/>
                    <a:pt x="401" y="741"/>
                    <a:pt x="574" y="718"/>
                  </a:cubicBezTo>
                  <a:cubicBezTo>
                    <a:pt x="647" y="708"/>
                    <a:pt x="947" y="454"/>
                    <a:pt x="666" y="464"/>
                  </a:cubicBezTo>
                  <a:cubicBezTo>
                    <a:pt x="540" y="468"/>
                    <a:pt x="481" y="552"/>
                    <a:pt x="355" y="568"/>
                  </a:cubicBezTo>
                  <a:cubicBezTo>
                    <a:pt x="250" y="742"/>
                    <a:pt x="106" y="843"/>
                    <a:pt x="65" y="731"/>
                  </a:cubicBezTo>
                  <a:cubicBezTo>
                    <a:pt x="0" y="550"/>
                    <a:pt x="191" y="457"/>
                    <a:pt x="274" y="418"/>
                  </a:cubicBezTo>
                  <a:cubicBezTo>
                    <a:pt x="516" y="349"/>
                    <a:pt x="691" y="148"/>
                    <a:pt x="817" y="117"/>
                  </a:cubicBezTo>
                </a:path>
              </a:pathLst>
            </a:custGeom>
            <a:solidFill>
              <a:srgbClr val="FF950E"/>
            </a:solidFill>
            <a:ln>
              <a:noFill/>
            </a:ln>
          </p:spPr>
        </p:sp>
        <p:sp>
          <p:nvSpPr>
            <p:cNvPr id="13" name="CustomShape 7"/>
            <p:cNvSpPr/>
            <p:nvPr/>
          </p:nvSpPr>
          <p:spPr>
            <a:xfrm>
              <a:off x="5717880" y="3407400"/>
              <a:ext cx="104040" cy="103680"/>
            </a:xfrm>
            <a:prstGeom prst="ellipse">
              <a:avLst/>
            </a:prstGeom>
            <a:solidFill>
              <a:srgbClr val="000000"/>
            </a:solidFill>
            <a:ln>
              <a:solidFill>
                <a:srgbClr val="3465AF"/>
              </a:solidFill>
            </a:ln>
          </p:spPr>
          <p:style>
            <a:lnRef idx="0">
              <a:scrgbClr r="0" g="0" b="0"/>
            </a:lnRef>
            <a:fillRef idx="0">
              <a:scrgbClr r="0" g="0" b="0"/>
            </a:fillRef>
            <a:effectRef idx="0">
              <a:scrgbClr r="0" g="0" b="0"/>
            </a:effectRef>
            <a:fontRef idx="minor"/>
          </p:style>
        </p:sp>
        <p:sp>
          <p:nvSpPr>
            <p:cNvPr id="14" name="TextShape 8"/>
            <p:cNvSpPr txBox="1"/>
            <p:nvPr/>
          </p:nvSpPr>
          <p:spPr>
            <a:xfrm>
              <a:off x="5364000" y="3231687"/>
              <a:ext cx="811800" cy="49392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1" normalizeH="0" baseline="0" noProof="0">
                  <a:ln>
                    <a:noFill/>
                  </a:ln>
                  <a:solidFill>
                    <a:srgbClr val="000000"/>
                  </a:solidFill>
                  <a:effectLst/>
                  <a:uLnTx/>
                  <a:uFill>
                    <a:solidFill>
                      <a:srgbClr val="FFFFFF"/>
                    </a:solidFill>
                  </a:uFill>
                  <a:latin typeface="Arial"/>
                  <a:ea typeface="+mn-ea"/>
                  <a:cs typeface="+mn-cs"/>
                </a:rPr>
                <a:t>podocytes</a:t>
              </a:r>
              <a:endParaRPr kumimoji="0" lang="en-US" sz="1632"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15" name="TextShape 9"/>
            <p:cNvSpPr txBox="1"/>
            <p:nvPr/>
          </p:nvSpPr>
          <p:spPr>
            <a:xfrm>
              <a:off x="4729894" y="2697874"/>
              <a:ext cx="816480" cy="62856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52"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tubular epithelium</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6" name="TextShape 10"/>
            <p:cNvSpPr txBox="1"/>
            <p:nvPr/>
          </p:nvSpPr>
          <p:spPr>
            <a:xfrm>
              <a:off x="5814000" y="2722860"/>
              <a:ext cx="865440" cy="49356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organoids</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7" name="TextShape 11"/>
            <p:cNvSpPr txBox="1"/>
            <p:nvPr/>
          </p:nvSpPr>
          <p:spPr>
            <a:xfrm>
              <a:off x="3104179" y="3511080"/>
              <a:ext cx="822960" cy="40140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1" normalizeH="0" baseline="0" noProof="0">
                  <a:ln>
                    <a:noFill/>
                  </a:ln>
                  <a:solidFill>
                    <a:srgbClr val="000000"/>
                  </a:solidFill>
                  <a:effectLst/>
                  <a:uLnTx/>
                  <a:uFill>
                    <a:solidFill>
                      <a:srgbClr val="FFFFFF"/>
                    </a:solidFill>
                  </a:uFill>
                  <a:latin typeface="Arial"/>
                  <a:ea typeface="+mn-ea"/>
                  <a:cs typeface="+mn-cs"/>
                </a:rPr>
                <a:t>disease modelling</a:t>
              </a:r>
              <a:endParaRPr kumimoji="0" lang="en-US" sz="1632"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18" name="TextShape 12"/>
            <p:cNvSpPr txBox="1"/>
            <p:nvPr/>
          </p:nvSpPr>
          <p:spPr>
            <a:xfrm>
              <a:off x="3165120" y="2624415"/>
              <a:ext cx="718200" cy="44640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drug testing</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9" name="TextShape 13"/>
            <p:cNvSpPr txBox="1"/>
            <p:nvPr/>
          </p:nvSpPr>
          <p:spPr>
            <a:xfrm>
              <a:off x="3026959" y="3043851"/>
              <a:ext cx="977400" cy="62856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1" normalizeH="0" baseline="0" noProof="0">
                  <a:ln>
                    <a:noFill/>
                  </a:ln>
                  <a:solidFill>
                    <a:srgbClr val="000000"/>
                  </a:solidFill>
                  <a:effectLst/>
                  <a:uLnTx/>
                  <a:uFill>
                    <a:solidFill>
                      <a:srgbClr val="FFFFFF"/>
                    </a:solidFill>
                  </a:uFill>
                  <a:latin typeface="Arial"/>
                  <a:ea typeface="+mn-ea"/>
                  <a:cs typeface="+mn-cs"/>
                </a:rPr>
                <a:t>cell replacement therapy</a:t>
              </a:r>
              <a:endParaRPr kumimoji="0" lang="en-US" sz="1632"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20" name="CustomShape 14"/>
            <p:cNvSpPr/>
            <p:nvPr/>
          </p:nvSpPr>
          <p:spPr>
            <a:xfrm>
              <a:off x="4691880" y="2541960"/>
              <a:ext cx="2174760" cy="1262520"/>
            </a:xfrm>
            <a:custGeom>
              <a:avLst/>
              <a:gdLst/>
              <a:ahLst/>
              <a:cxnLst/>
              <a:rect l="0" t="0" r="r" b="b"/>
              <a:pathLst>
                <a:path w="6043" h="3509">
                  <a:moveTo>
                    <a:pt x="584" y="0"/>
                  </a:moveTo>
                  <a:cubicBezTo>
                    <a:pt x="292" y="0"/>
                    <a:pt x="0" y="292"/>
                    <a:pt x="0" y="584"/>
                  </a:cubicBezTo>
                  <a:lnTo>
                    <a:pt x="0" y="2923"/>
                  </a:lnTo>
                  <a:cubicBezTo>
                    <a:pt x="0" y="3215"/>
                    <a:pt x="292" y="3508"/>
                    <a:pt x="584" y="3508"/>
                  </a:cubicBezTo>
                  <a:lnTo>
                    <a:pt x="5457" y="3508"/>
                  </a:lnTo>
                  <a:cubicBezTo>
                    <a:pt x="5749" y="3508"/>
                    <a:pt x="6042" y="3215"/>
                    <a:pt x="6042" y="2923"/>
                  </a:cubicBezTo>
                  <a:lnTo>
                    <a:pt x="6042" y="584"/>
                  </a:lnTo>
                  <a:cubicBezTo>
                    <a:pt x="6042" y="292"/>
                    <a:pt x="5749" y="0"/>
                    <a:pt x="5457" y="0"/>
                  </a:cubicBezTo>
                  <a:lnTo>
                    <a:pt x="584" y="0"/>
                  </a:lnTo>
                </a:path>
              </a:pathLst>
            </a:custGeom>
            <a:noFill/>
            <a:ln w="108000">
              <a:solidFill>
                <a:srgbClr val="729FCF"/>
              </a:solidFill>
              <a:round/>
            </a:ln>
          </p:spPr>
          <p:style>
            <a:lnRef idx="0">
              <a:scrgbClr r="0" g="0" b="0"/>
            </a:lnRef>
            <a:fillRef idx="0">
              <a:scrgbClr r="0" g="0" b="0"/>
            </a:fillRef>
            <a:effectRef idx="0">
              <a:scrgbClr r="0" g="0" b="0"/>
            </a:effectRef>
            <a:fontRef idx="minor"/>
          </p:style>
        </p:sp>
        <p:sp>
          <p:nvSpPr>
            <p:cNvPr id="21" name="Line 15"/>
            <p:cNvSpPr/>
            <p:nvPr/>
          </p:nvSpPr>
          <p:spPr>
            <a:xfrm flipH="1">
              <a:off x="3989880" y="3144240"/>
              <a:ext cx="702000" cy="0"/>
            </a:xfrm>
            <a:prstGeom prst="line">
              <a:avLst/>
            </a:prstGeom>
            <a:ln w="36000">
              <a:solidFill>
                <a:srgbClr val="729FCF"/>
              </a:solidFill>
              <a:round/>
              <a:tailEnd type="triangle" w="med" len="med"/>
            </a:ln>
          </p:spPr>
          <p:style>
            <a:lnRef idx="0">
              <a:scrgbClr r="0" g="0" b="0"/>
            </a:lnRef>
            <a:fillRef idx="0">
              <a:scrgbClr r="0" g="0" b="0"/>
            </a:fillRef>
            <a:effectRef idx="0">
              <a:scrgbClr r="0" g="0" b="0"/>
            </a:effectRef>
            <a:fontRef idx="minor"/>
          </p:style>
        </p:sp>
        <p:sp>
          <p:nvSpPr>
            <p:cNvPr id="22" name="Freeform 16"/>
            <p:cNvSpPr/>
            <p:nvPr/>
          </p:nvSpPr>
          <p:spPr>
            <a:xfrm>
              <a:off x="1841040" y="2849760"/>
              <a:ext cx="1216080" cy="432000"/>
            </a:xfrm>
            <a:custGeom>
              <a:avLst/>
              <a:gdLst/>
              <a:ahLst/>
              <a:cxnLst/>
              <a:rect l="0" t="0" r="r" b="b"/>
              <a:pathLst>
                <a:path w="3378" h="1200">
                  <a:moveTo>
                    <a:pt x="3377" y="985"/>
                  </a:moveTo>
                  <a:cubicBezTo>
                    <a:pt x="2782" y="1199"/>
                    <a:pt x="674" y="1061"/>
                    <a:pt x="0" y="0"/>
                  </a:cubicBezTo>
                </a:path>
              </a:pathLst>
            </a:custGeom>
            <a:ln w="72000">
              <a:solidFill>
                <a:srgbClr val="729FCF"/>
              </a:solidFill>
              <a:round/>
              <a:tailEnd type="triangle" w="med" len="med"/>
            </a:ln>
          </p:spPr>
        </p:sp>
        <p:sp>
          <p:nvSpPr>
            <p:cNvPr id="23" name="Freeform 17"/>
            <p:cNvSpPr/>
            <p:nvPr/>
          </p:nvSpPr>
          <p:spPr>
            <a:xfrm>
              <a:off x="2253240" y="1905480"/>
              <a:ext cx="853920" cy="672840"/>
            </a:xfrm>
            <a:custGeom>
              <a:avLst/>
              <a:gdLst/>
              <a:ahLst/>
              <a:cxnLst/>
              <a:rect l="0" t="0" r="r" b="b"/>
              <a:pathLst>
                <a:path w="2372" h="1869">
                  <a:moveTo>
                    <a:pt x="0" y="1868"/>
                  </a:moveTo>
                  <a:cubicBezTo>
                    <a:pt x="422" y="985"/>
                    <a:pt x="1185" y="422"/>
                    <a:pt x="2371" y="0"/>
                  </a:cubicBezTo>
                </a:path>
              </a:pathLst>
            </a:custGeom>
            <a:ln w="36000">
              <a:solidFill>
                <a:srgbClr val="729FCF"/>
              </a:solidFill>
              <a:round/>
              <a:tailEnd type="triangle" w="med" len="med"/>
            </a:ln>
          </p:spPr>
        </p:sp>
        <p:sp>
          <p:nvSpPr>
            <p:cNvPr id="24" name="Freeform 18"/>
            <p:cNvSpPr/>
            <p:nvPr/>
          </p:nvSpPr>
          <p:spPr>
            <a:xfrm>
              <a:off x="3786480" y="1732680"/>
              <a:ext cx="1215720" cy="173160"/>
            </a:xfrm>
            <a:custGeom>
              <a:avLst/>
              <a:gdLst/>
              <a:ahLst/>
              <a:cxnLst/>
              <a:rect l="0" t="0" r="r" b="b"/>
              <a:pathLst>
                <a:path w="3377" h="481">
                  <a:moveTo>
                    <a:pt x="0" y="43"/>
                  </a:moveTo>
                  <a:cubicBezTo>
                    <a:pt x="1326" y="0"/>
                    <a:pt x="2653" y="172"/>
                    <a:pt x="3376" y="480"/>
                  </a:cubicBezTo>
                </a:path>
              </a:pathLst>
            </a:custGeom>
            <a:ln w="36000">
              <a:solidFill>
                <a:srgbClr val="729FCF"/>
              </a:solidFill>
              <a:round/>
              <a:tailEnd type="triangle" w="med" len="med"/>
            </a:ln>
          </p:spPr>
        </p:sp>
        <p:sp>
          <p:nvSpPr>
            <p:cNvPr id="25" name="TextShape 19"/>
            <p:cNvSpPr txBox="1"/>
            <p:nvPr/>
          </p:nvSpPr>
          <p:spPr>
            <a:xfrm rot="319800">
              <a:off x="3672720" y="1787040"/>
              <a:ext cx="1192680" cy="23832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52"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reprogramming</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26" name="Line 20"/>
            <p:cNvSpPr/>
            <p:nvPr/>
          </p:nvSpPr>
          <p:spPr>
            <a:xfrm>
              <a:off x="5379480" y="2087640"/>
              <a:ext cx="0" cy="392040"/>
            </a:xfrm>
            <a:prstGeom prst="line">
              <a:avLst/>
            </a:prstGeom>
            <a:ln w="36000">
              <a:solidFill>
                <a:srgbClr val="729FCF"/>
              </a:solidFill>
              <a:round/>
              <a:tailEnd type="triangle" w="med" len="med"/>
            </a:ln>
          </p:spPr>
          <p:style>
            <a:lnRef idx="0">
              <a:scrgbClr r="0" g="0" b="0"/>
            </a:lnRef>
            <a:fillRef idx="0">
              <a:scrgbClr r="0" g="0" b="0"/>
            </a:fillRef>
            <a:effectRef idx="0">
              <a:scrgbClr r="0" g="0" b="0"/>
            </a:effectRef>
            <a:fontRef idx="minor"/>
          </p:style>
        </p:sp>
        <p:sp>
          <p:nvSpPr>
            <p:cNvPr id="27" name="TextShape 21"/>
            <p:cNvSpPr txBox="1"/>
            <p:nvPr/>
          </p:nvSpPr>
          <p:spPr>
            <a:xfrm rot="18768529">
              <a:off x="2248679" y="2166757"/>
              <a:ext cx="971402" cy="354046"/>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patient cells</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28" name="Freeform 22"/>
            <p:cNvSpPr/>
            <p:nvPr/>
          </p:nvSpPr>
          <p:spPr>
            <a:xfrm>
              <a:off x="4843244" y="2820960"/>
              <a:ext cx="534600" cy="460800"/>
            </a:xfrm>
            <a:custGeom>
              <a:avLst/>
              <a:gdLst/>
              <a:ahLst/>
              <a:cxnLst/>
              <a:rect l="0" t="0" r="r" b="b"/>
              <a:pathLst>
                <a:path w="1485" h="1280">
                  <a:moveTo>
                    <a:pt x="152" y="26"/>
                  </a:moveTo>
                  <a:cubicBezTo>
                    <a:pt x="305" y="26"/>
                    <a:pt x="212" y="510"/>
                    <a:pt x="388" y="518"/>
                  </a:cubicBezTo>
                  <a:cubicBezTo>
                    <a:pt x="564" y="526"/>
                    <a:pt x="382" y="28"/>
                    <a:pt x="571" y="12"/>
                  </a:cubicBezTo>
                  <a:cubicBezTo>
                    <a:pt x="727" y="0"/>
                    <a:pt x="576" y="528"/>
                    <a:pt x="767" y="530"/>
                  </a:cubicBezTo>
                  <a:cubicBezTo>
                    <a:pt x="958" y="531"/>
                    <a:pt x="844" y="17"/>
                    <a:pt x="977" y="24"/>
                  </a:cubicBezTo>
                  <a:cubicBezTo>
                    <a:pt x="1110" y="31"/>
                    <a:pt x="1029" y="545"/>
                    <a:pt x="1179" y="541"/>
                  </a:cubicBezTo>
                  <a:cubicBezTo>
                    <a:pt x="1328" y="538"/>
                    <a:pt x="1232" y="6"/>
                    <a:pt x="1348" y="15"/>
                  </a:cubicBezTo>
                  <a:cubicBezTo>
                    <a:pt x="1464" y="23"/>
                    <a:pt x="1442" y="237"/>
                    <a:pt x="1453" y="386"/>
                  </a:cubicBezTo>
                  <a:cubicBezTo>
                    <a:pt x="1465" y="540"/>
                    <a:pt x="1484" y="1161"/>
                    <a:pt x="1398" y="1238"/>
                  </a:cubicBezTo>
                  <a:cubicBezTo>
                    <a:pt x="1181" y="1279"/>
                    <a:pt x="889" y="1278"/>
                    <a:pt x="682" y="1279"/>
                  </a:cubicBezTo>
                  <a:cubicBezTo>
                    <a:pt x="530" y="1278"/>
                    <a:pt x="221" y="1279"/>
                    <a:pt x="145" y="1247"/>
                  </a:cubicBezTo>
                  <a:cubicBezTo>
                    <a:pt x="137" y="514"/>
                    <a:pt x="0" y="26"/>
                    <a:pt x="152" y="26"/>
                  </a:cubicBezTo>
                </a:path>
              </a:pathLst>
            </a:custGeom>
            <a:solidFill>
              <a:srgbClr val="CC99FF"/>
            </a:solidFill>
            <a:ln>
              <a:noFill/>
            </a:ln>
          </p:spPr>
        </p:sp>
        <p:sp>
          <p:nvSpPr>
            <p:cNvPr id="29" name="CustomShape 23"/>
            <p:cNvSpPr/>
            <p:nvPr/>
          </p:nvSpPr>
          <p:spPr>
            <a:xfrm>
              <a:off x="4975276" y="3099721"/>
              <a:ext cx="104040" cy="104040"/>
            </a:xfrm>
            <a:prstGeom prst="ellipse">
              <a:avLst/>
            </a:prstGeom>
            <a:solidFill>
              <a:srgbClr val="000000"/>
            </a:solidFill>
            <a:ln>
              <a:solidFill>
                <a:srgbClr val="3465AF"/>
              </a:solidFill>
            </a:ln>
          </p:spPr>
          <p:style>
            <a:lnRef idx="0">
              <a:scrgbClr r="0" g="0" b="0"/>
            </a:lnRef>
            <a:fillRef idx="0">
              <a:scrgbClr r="0" g="0" b="0"/>
            </a:fillRef>
            <a:effectRef idx="0">
              <a:scrgbClr r="0" g="0" b="0"/>
            </a:effectRef>
            <a:fontRef idx="minor"/>
          </p:style>
        </p:sp>
        <p:sp>
          <p:nvSpPr>
            <p:cNvPr id="30" name="Line 24"/>
            <p:cNvSpPr/>
            <p:nvPr/>
          </p:nvSpPr>
          <p:spPr>
            <a:xfrm flipH="1">
              <a:off x="3996720" y="3144240"/>
              <a:ext cx="702000" cy="0"/>
            </a:xfrm>
            <a:prstGeom prst="line">
              <a:avLst/>
            </a:prstGeom>
            <a:ln w="36000">
              <a:solidFill>
                <a:srgbClr val="729FCF"/>
              </a:solidFill>
              <a:round/>
              <a:tailEnd type="triangle" w="med" len="med"/>
            </a:ln>
          </p:spPr>
          <p:style>
            <a:lnRef idx="0">
              <a:scrgbClr r="0" g="0" b="0"/>
            </a:lnRef>
            <a:fillRef idx="0">
              <a:scrgbClr r="0" g="0" b="0"/>
            </a:fillRef>
            <a:effectRef idx="0">
              <a:scrgbClr r="0" g="0" b="0"/>
            </a:effectRef>
            <a:fontRef idx="minor"/>
          </p:style>
        </p:sp>
        <p:sp>
          <p:nvSpPr>
            <p:cNvPr id="31" name="Line 25"/>
            <p:cNvSpPr/>
            <p:nvPr/>
          </p:nvSpPr>
          <p:spPr>
            <a:xfrm flipH="1">
              <a:off x="3996720" y="2709360"/>
              <a:ext cx="702000" cy="0"/>
            </a:xfrm>
            <a:prstGeom prst="line">
              <a:avLst/>
            </a:prstGeom>
            <a:ln w="36000">
              <a:solidFill>
                <a:srgbClr val="729FCF"/>
              </a:solidFill>
              <a:round/>
              <a:tailEnd type="triangle" w="med" len="med"/>
            </a:ln>
          </p:spPr>
          <p:style>
            <a:lnRef idx="0">
              <a:scrgbClr r="0" g="0" b="0"/>
            </a:lnRef>
            <a:fillRef idx="0">
              <a:scrgbClr r="0" g="0" b="0"/>
            </a:fillRef>
            <a:effectRef idx="0">
              <a:scrgbClr r="0" g="0" b="0"/>
            </a:effectRef>
            <a:fontRef idx="minor"/>
          </p:style>
        </p:sp>
        <p:sp>
          <p:nvSpPr>
            <p:cNvPr id="32" name="Line 26"/>
            <p:cNvSpPr/>
            <p:nvPr/>
          </p:nvSpPr>
          <p:spPr>
            <a:xfrm flipH="1">
              <a:off x="3996720" y="3600360"/>
              <a:ext cx="702000" cy="0"/>
            </a:xfrm>
            <a:prstGeom prst="line">
              <a:avLst/>
            </a:prstGeom>
            <a:ln w="36000">
              <a:solidFill>
                <a:srgbClr val="729FCF"/>
              </a:solidFill>
              <a:round/>
              <a:tailEnd type="triangle" w="med" len="med"/>
            </a:ln>
          </p:spPr>
          <p:style>
            <a:lnRef idx="0">
              <a:scrgbClr r="0" g="0" b="0"/>
            </a:lnRef>
            <a:fillRef idx="0">
              <a:scrgbClr r="0" g="0" b="0"/>
            </a:fillRef>
            <a:effectRef idx="0">
              <a:scrgbClr r="0" g="0" b="0"/>
            </a:effectRef>
            <a:fontRef idx="minor"/>
          </p:style>
        </p:sp>
        <p:sp>
          <p:nvSpPr>
            <p:cNvPr id="33" name="TextShape 27"/>
            <p:cNvSpPr txBox="1"/>
            <p:nvPr/>
          </p:nvSpPr>
          <p:spPr>
            <a:xfrm>
              <a:off x="5400360" y="1571973"/>
              <a:ext cx="1339920" cy="69948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pluripotent</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stem cells (PSC)</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34" name="TextShape 28"/>
            <p:cNvSpPr txBox="1"/>
            <p:nvPr/>
          </p:nvSpPr>
          <p:spPr>
            <a:xfrm>
              <a:off x="5364000" y="2198520"/>
              <a:ext cx="982080" cy="341640"/>
            </a:xfrm>
            <a:prstGeom prst="rect">
              <a:avLst/>
            </a:prstGeom>
            <a:noFill/>
            <a:ln>
              <a:noFill/>
            </a:ln>
          </p:spPr>
          <p:txBody>
            <a:bodyPr lIns="0" tIns="0" rIns="0" bIns="0"/>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PSC-derived cells</a:t>
              </a:r>
              <a:endParaRPr kumimoji="0" lang="en-US"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35" name="CustomShape 29"/>
            <p:cNvSpPr/>
            <p:nvPr/>
          </p:nvSpPr>
          <p:spPr>
            <a:xfrm rot="1318200">
              <a:off x="5926680" y="2898000"/>
              <a:ext cx="484200" cy="260640"/>
            </a:xfrm>
            <a:prstGeom prst="ellipse">
              <a:avLst/>
            </a:prstGeom>
            <a:solidFill>
              <a:srgbClr val="CCCCCC"/>
            </a:solidFill>
            <a:ln>
              <a:noFill/>
            </a:ln>
          </p:spPr>
          <p:style>
            <a:lnRef idx="0">
              <a:scrgbClr r="0" g="0" b="0"/>
            </a:lnRef>
            <a:fillRef idx="0">
              <a:scrgbClr r="0" g="0" b="0"/>
            </a:fillRef>
            <a:effectRef idx="0">
              <a:scrgbClr r="0" g="0" b="0"/>
            </a:effectRef>
            <a:fontRef idx="minor"/>
          </p:style>
        </p:sp>
        <p:sp>
          <p:nvSpPr>
            <p:cNvPr id="36" name="CustomShape 30"/>
            <p:cNvSpPr/>
            <p:nvPr/>
          </p:nvSpPr>
          <p:spPr>
            <a:xfrm rot="849000">
              <a:off x="6317280" y="3021840"/>
              <a:ext cx="481680" cy="231840"/>
            </a:xfrm>
            <a:prstGeom prst="ellipse">
              <a:avLst/>
            </a:prstGeom>
            <a:solidFill>
              <a:srgbClr val="CCCCCC"/>
            </a:solidFill>
            <a:ln>
              <a:noFill/>
            </a:ln>
          </p:spPr>
          <p:style>
            <a:lnRef idx="0">
              <a:scrgbClr r="0" g="0" b="0"/>
            </a:lnRef>
            <a:fillRef idx="0">
              <a:scrgbClr r="0" g="0" b="0"/>
            </a:fillRef>
            <a:effectRef idx="0">
              <a:scrgbClr r="0" g="0" b="0"/>
            </a:effectRef>
            <a:fontRef idx="minor"/>
          </p:style>
        </p:sp>
        <p:sp>
          <p:nvSpPr>
            <p:cNvPr id="37" name="CustomShape 31"/>
            <p:cNvSpPr/>
            <p:nvPr/>
          </p:nvSpPr>
          <p:spPr>
            <a:xfrm>
              <a:off x="6311160" y="2881800"/>
              <a:ext cx="401760" cy="231840"/>
            </a:xfrm>
            <a:prstGeom prst="ellipse">
              <a:avLst/>
            </a:prstGeom>
            <a:solidFill>
              <a:srgbClr val="CCCCCC"/>
            </a:solidFill>
            <a:ln>
              <a:noFill/>
            </a:ln>
          </p:spPr>
          <p:style>
            <a:lnRef idx="0">
              <a:scrgbClr r="0" g="0" b="0"/>
            </a:lnRef>
            <a:fillRef idx="0">
              <a:scrgbClr r="0" g="0" b="0"/>
            </a:fillRef>
            <a:effectRef idx="0">
              <a:scrgbClr r="0" g="0" b="0"/>
            </a:effectRef>
            <a:fontRef idx="minor"/>
          </p:style>
        </p:sp>
        <p:sp>
          <p:nvSpPr>
            <p:cNvPr id="38" name="Freeform 32"/>
            <p:cNvSpPr/>
            <p:nvPr/>
          </p:nvSpPr>
          <p:spPr>
            <a:xfrm>
              <a:off x="5925600" y="2860560"/>
              <a:ext cx="853920" cy="392040"/>
            </a:xfrm>
            <a:custGeom>
              <a:avLst/>
              <a:gdLst/>
              <a:ahLst/>
              <a:cxnLst/>
              <a:rect l="0" t="0" r="r" b="b"/>
              <a:pathLst>
                <a:path w="2372" h="1089">
                  <a:moveTo>
                    <a:pt x="1419" y="300"/>
                  </a:moveTo>
                  <a:cubicBezTo>
                    <a:pt x="1408" y="162"/>
                    <a:pt x="1492" y="60"/>
                    <a:pt x="1556" y="58"/>
                  </a:cubicBezTo>
                  <a:cubicBezTo>
                    <a:pt x="1594" y="58"/>
                    <a:pt x="1662" y="49"/>
                    <a:pt x="1633" y="222"/>
                  </a:cubicBezTo>
                  <a:cubicBezTo>
                    <a:pt x="1702" y="198"/>
                    <a:pt x="1711" y="180"/>
                    <a:pt x="1711" y="180"/>
                  </a:cubicBezTo>
                  <a:cubicBezTo>
                    <a:pt x="1774" y="24"/>
                    <a:pt x="1887" y="141"/>
                    <a:pt x="1826" y="259"/>
                  </a:cubicBezTo>
                  <a:cubicBezTo>
                    <a:pt x="1766" y="392"/>
                    <a:pt x="1569" y="332"/>
                    <a:pt x="1456" y="460"/>
                  </a:cubicBezTo>
                  <a:cubicBezTo>
                    <a:pt x="1285" y="654"/>
                    <a:pt x="1598" y="679"/>
                    <a:pt x="1644" y="538"/>
                  </a:cubicBezTo>
                  <a:cubicBezTo>
                    <a:pt x="1691" y="393"/>
                    <a:pt x="1846" y="337"/>
                    <a:pt x="1972" y="317"/>
                  </a:cubicBezTo>
                  <a:cubicBezTo>
                    <a:pt x="2157" y="286"/>
                    <a:pt x="2107" y="566"/>
                    <a:pt x="1935" y="566"/>
                  </a:cubicBezTo>
                  <a:cubicBezTo>
                    <a:pt x="1863" y="568"/>
                    <a:pt x="1510" y="797"/>
                    <a:pt x="1781" y="825"/>
                  </a:cubicBezTo>
                  <a:cubicBezTo>
                    <a:pt x="1903" y="836"/>
                    <a:pt x="1940" y="797"/>
                    <a:pt x="2066" y="796"/>
                  </a:cubicBezTo>
                  <a:cubicBezTo>
                    <a:pt x="2211" y="626"/>
                    <a:pt x="2345" y="744"/>
                    <a:pt x="2355" y="870"/>
                  </a:cubicBezTo>
                  <a:cubicBezTo>
                    <a:pt x="2371" y="1071"/>
                    <a:pt x="1995" y="1017"/>
                    <a:pt x="1907" y="1048"/>
                  </a:cubicBezTo>
                  <a:cubicBezTo>
                    <a:pt x="1655" y="1088"/>
                    <a:pt x="1669" y="956"/>
                    <a:pt x="1540" y="972"/>
                  </a:cubicBezTo>
                  <a:cubicBezTo>
                    <a:pt x="1424" y="984"/>
                    <a:pt x="1157" y="746"/>
                    <a:pt x="1042" y="726"/>
                  </a:cubicBezTo>
                  <a:cubicBezTo>
                    <a:pt x="908" y="705"/>
                    <a:pt x="878" y="772"/>
                    <a:pt x="670" y="693"/>
                  </a:cubicBezTo>
                  <a:cubicBezTo>
                    <a:pt x="548" y="670"/>
                    <a:pt x="506" y="763"/>
                    <a:pt x="403" y="692"/>
                  </a:cubicBezTo>
                  <a:cubicBezTo>
                    <a:pt x="297" y="621"/>
                    <a:pt x="203" y="537"/>
                    <a:pt x="124" y="424"/>
                  </a:cubicBezTo>
                  <a:cubicBezTo>
                    <a:pt x="0" y="252"/>
                    <a:pt x="338" y="92"/>
                    <a:pt x="299" y="360"/>
                  </a:cubicBezTo>
                  <a:cubicBezTo>
                    <a:pt x="275" y="526"/>
                    <a:pt x="471" y="666"/>
                    <a:pt x="567" y="576"/>
                  </a:cubicBezTo>
                  <a:cubicBezTo>
                    <a:pt x="684" y="468"/>
                    <a:pt x="393" y="317"/>
                    <a:pt x="480" y="182"/>
                  </a:cubicBezTo>
                  <a:cubicBezTo>
                    <a:pt x="595" y="0"/>
                    <a:pt x="711" y="286"/>
                    <a:pt x="701" y="404"/>
                  </a:cubicBezTo>
                  <a:cubicBezTo>
                    <a:pt x="687" y="599"/>
                    <a:pt x="948" y="600"/>
                    <a:pt x="1047" y="532"/>
                  </a:cubicBezTo>
                  <a:cubicBezTo>
                    <a:pt x="1047" y="532"/>
                    <a:pt x="1217" y="676"/>
                    <a:pt x="1419" y="300"/>
                  </a:cubicBezTo>
                </a:path>
              </a:pathLst>
            </a:custGeom>
            <a:solidFill>
              <a:srgbClr val="AECF00"/>
            </a:solidFill>
            <a:ln>
              <a:solidFill>
                <a:srgbClr val="FFD320"/>
              </a:solidFill>
            </a:ln>
          </p:spPr>
        </p:sp>
        <p:sp>
          <p:nvSpPr>
            <p:cNvPr id="39" name="Freeform 33"/>
            <p:cNvSpPr/>
            <p:nvPr/>
          </p:nvSpPr>
          <p:spPr>
            <a:xfrm>
              <a:off x="5980680" y="2925000"/>
              <a:ext cx="734400" cy="280440"/>
            </a:xfrm>
            <a:custGeom>
              <a:avLst/>
              <a:gdLst/>
              <a:ahLst/>
              <a:cxnLst/>
              <a:rect l="0" t="0" r="r" b="b"/>
              <a:pathLst>
                <a:path w="2040" h="779">
                  <a:moveTo>
                    <a:pt x="255" y="437"/>
                  </a:moveTo>
                  <a:cubicBezTo>
                    <a:pt x="280" y="449"/>
                    <a:pt x="303" y="466"/>
                    <a:pt x="326" y="481"/>
                  </a:cubicBezTo>
                  <a:cubicBezTo>
                    <a:pt x="343" y="493"/>
                    <a:pt x="373" y="500"/>
                    <a:pt x="398" y="488"/>
                  </a:cubicBezTo>
                  <a:cubicBezTo>
                    <a:pt x="422" y="476"/>
                    <a:pt x="445" y="477"/>
                    <a:pt x="469" y="470"/>
                  </a:cubicBezTo>
                  <a:cubicBezTo>
                    <a:pt x="491" y="464"/>
                    <a:pt x="508" y="448"/>
                    <a:pt x="529" y="440"/>
                  </a:cubicBezTo>
                  <a:cubicBezTo>
                    <a:pt x="554" y="428"/>
                    <a:pt x="581" y="429"/>
                    <a:pt x="605" y="439"/>
                  </a:cubicBezTo>
                  <a:cubicBezTo>
                    <a:pt x="635" y="449"/>
                    <a:pt x="670" y="431"/>
                    <a:pt x="701" y="437"/>
                  </a:cubicBezTo>
                  <a:cubicBezTo>
                    <a:pt x="727" y="443"/>
                    <a:pt x="828" y="438"/>
                    <a:pt x="853" y="443"/>
                  </a:cubicBezTo>
                  <a:cubicBezTo>
                    <a:pt x="873" y="448"/>
                    <a:pt x="1125" y="495"/>
                    <a:pt x="1149" y="509"/>
                  </a:cubicBezTo>
                  <a:cubicBezTo>
                    <a:pt x="1174" y="521"/>
                    <a:pt x="1219" y="530"/>
                    <a:pt x="1246" y="541"/>
                  </a:cubicBezTo>
                  <a:cubicBezTo>
                    <a:pt x="1276" y="554"/>
                    <a:pt x="1307" y="568"/>
                    <a:pt x="1331" y="592"/>
                  </a:cubicBezTo>
                  <a:cubicBezTo>
                    <a:pt x="1350" y="611"/>
                    <a:pt x="1369" y="632"/>
                    <a:pt x="1391" y="647"/>
                  </a:cubicBezTo>
                  <a:cubicBezTo>
                    <a:pt x="1414" y="666"/>
                    <a:pt x="1437" y="690"/>
                    <a:pt x="1469" y="696"/>
                  </a:cubicBezTo>
                  <a:cubicBezTo>
                    <a:pt x="1501" y="703"/>
                    <a:pt x="1529" y="717"/>
                    <a:pt x="1565" y="716"/>
                  </a:cubicBezTo>
                  <a:cubicBezTo>
                    <a:pt x="1596" y="718"/>
                    <a:pt x="1626" y="731"/>
                    <a:pt x="1657" y="733"/>
                  </a:cubicBezTo>
                  <a:cubicBezTo>
                    <a:pt x="1694" y="735"/>
                    <a:pt x="1730" y="746"/>
                    <a:pt x="1768" y="739"/>
                  </a:cubicBezTo>
                  <a:cubicBezTo>
                    <a:pt x="1812" y="733"/>
                    <a:pt x="1856" y="745"/>
                    <a:pt x="1902" y="746"/>
                  </a:cubicBezTo>
                  <a:cubicBezTo>
                    <a:pt x="1924" y="746"/>
                    <a:pt x="1948" y="746"/>
                    <a:pt x="1971" y="744"/>
                  </a:cubicBezTo>
                  <a:cubicBezTo>
                    <a:pt x="1997" y="744"/>
                    <a:pt x="2039" y="728"/>
                    <a:pt x="2033" y="705"/>
                  </a:cubicBezTo>
                  <a:cubicBezTo>
                    <a:pt x="2027" y="681"/>
                    <a:pt x="1990" y="723"/>
                    <a:pt x="1966" y="730"/>
                  </a:cubicBezTo>
                  <a:cubicBezTo>
                    <a:pt x="1941" y="740"/>
                    <a:pt x="1912" y="741"/>
                    <a:pt x="1888" y="739"/>
                  </a:cubicBezTo>
                  <a:cubicBezTo>
                    <a:pt x="1865" y="738"/>
                    <a:pt x="1840" y="740"/>
                    <a:pt x="1818" y="752"/>
                  </a:cubicBezTo>
                  <a:cubicBezTo>
                    <a:pt x="1795" y="761"/>
                    <a:pt x="1770" y="757"/>
                    <a:pt x="1747" y="752"/>
                  </a:cubicBezTo>
                  <a:cubicBezTo>
                    <a:pt x="1721" y="747"/>
                    <a:pt x="1690" y="753"/>
                    <a:pt x="1661" y="767"/>
                  </a:cubicBezTo>
                  <a:cubicBezTo>
                    <a:pt x="1638" y="778"/>
                    <a:pt x="1608" y="777"/>
                    <a:pt x="1584" y="769"/>
                  </a:cubicBezTo>
                  <a:cubicBezTo>
                    <a:pt x="1562" y="763"/>
                    <a:pt x="1536" y="770"/>
                    <a:pt x="1513" y="760"/>
                  </a:cubicBezTo>
                  <a:cubicBezTo>
                    <a:pt x="1494" y="751"/>
                    <a:pt x="1472" y="747"/>
                    <a:pt x="1457" y="733"/>
                  </a:cubicBezTo>
                  <a:cubicBezTo>
                    <a:pt x="1440" y="718"/>
                    <a:pt x="1414" y="708"/>
                    <a:pt x="1402" y="688"/>
                  </a:cubicBezTo>
                  <a:cubicBezTo>
                    <a:pt x="1390" y="673"/>
                    <a:pt x="1379" y="660"/>
                    <a:pt x="1374" y="635"/>
                  </a:cubicBezTo>
                  <a:cubicBezTo>
                    <a:pt x="1368" y="608"/>
                    <a:pt x="1368" y="583"/>
                    <a:pt x="1374" y="559"/>
                  </a:cubicBezTo>
                  <a:cubicBezTo>
                    <a:pt x="1384" y="525"/>
                    <a:pt x="1410" y="500"/>
                    <a:pt x="1431" y="475"/>
                  </a:cubicBezTo>
                  <a:cubicBezTo>
                    <a:pt x="1451" y="452"/>
                    <a:pt x="1481" y="441"/>
                    <a:pt x="1504" y="428"/>
                  </a:cubicBezTo>
                  <a:cubicBezTo>
                    <a:pt x="1528" y="415"/>
                    <a:pt x="1712" y="271"/>
                    <a:pt x="1739" y="241"/>
                  </a:cubicBezTo>
                  <a:cubicBezTo>
                    <a:pt x="1761" y="216"/>
                    <a:pt x="1771" y="258"/>
                    <a:pt x="1787" y="230"/>
                  </a:cubicBezTo>
                  <a:cubicBezTo>
                    <a:pt x="1818" y="183"/>
                    <a:pt x="1884" y="253"/>
                    <a:pt x="1873" y="270"/>
                  </a:cubicBezTo>
                  <a:cubicBezTo>
                    <a:pt x="1858" y="296"/>
                    <a:pt x="1792" y="251"/>
                    <a:pt x="1771" y="272"/>
                  </a:cubicBezTo>
                  <a:cubicBezTo>
                    <a:pt x="1749" y="292"/>
                    <a:pt x="1722" y="303"/>
                    <a:pt x="1697" y="318"/>
                  </a:cubicBezTo>
                  <a:cubicBezTo>
                    <a:pt x="1673" y="335"/>
                    <a:pt x="1643" y="350"/>
                    <a:pt x="1617" y="369"/>
                  </a:cubicBezTo>
                  <a:cubicBezTo>
                    <a:pt x="1590" y="389"/>
                    <a:pt x="1560" y="409"/>
                    <a:pt x="1531" y="430"/>
                  </a:cubicBezTo>
                  <a:cubicBezTo>
                    <a:pt x="1507" y="448"/>
                    <a:pt x="1483" y="469"/>
                    <a:pt x="1459" y="488"/>
                  </a:cubicBezTo>
                  <a:cubicBezTo>
                    <a:pt x="1437" y="504"/>
                    <a:pt x="1414" y="517"/>
                    <a:pt x="1391" y="529"/>
                  </a:cubicBezTo>
                  <a:cubicBezTo>
                    <a:pt x="1370" y="540"/>
                    <a:pt x="1345" y="556"/>
                    <a:pt x="1321" y="554"/>
                  </a:cubicBezTo>
                  <a:cubicBezTo>
                    <a:pt x="1283" y="551"/>
                    <a:pt x="1254" y="518"/>
                    <a:pt x="1224" y="497"/>
                  </a:cubicBezTo>
                  <a:cubicBezTo>
                    <a:pt x="1195" y="476"/>
                    <a:pt x="1178" y="445"/>
                    <a:pt x="1161" y="417"/>
                  </a:cubicBezTo>
                  <a:cubicBezTo>
                    <a:pt x="1146" y="392"/>
                    <a:pt x="1161" y="375"/>
                    <a:pt x="1169" y="337"/>
                  </a:cubicBezTo>
                  <a:cubicBezTo>
                    <a:pt x="1177" y="300"/>
                    <a:pt x="1260" y="214"/>
                    <a:pt x="1288" y="204"/>
                  </a:cubicBezTo>
                  <a:cubicBezTo>
                    <a:pt x="1313" y="196"/>
                    <a:pt x="1389" y="106"/>
                    <a:pt x="1421" y="89"/>
                  </a:cubicBezTo>
                  <a:cubicBezTo>
                    <a:pt x="1446" y="78"/>
                    <a:pt x="1471" y="54"/>
                    <a:pt x="1498" y="53"/>
                  </a:cubicBezTo>
                  <a:cubicBezTo>
                    <a:pt x="1505" y="53"/>
                    <a:pt x="1569" y="42"/>
                    <a:pt x="1533" y="79"/>
                  </a:cubicBezTo>
                  <a:cubicBezTo>
                    <a:pt x="1520" y="93"/>
                    <a:pt x="1506" y="111"/>
                    <a:pt x="1493" y="127"/>
                  </a:cubicBezTo>
                  <a:cubicBezTo>
                    <a:pt x="1474" y="152"/>
                    <a:pt x="1446" y="173"/>
                    <a:pt x="1418" y="178"/>
                  </a:cubicBezTo>
                  <a:cubicBezTo>
                    <a:pt x="1386" y="184"/>
                    <a:pt x="1350" y="194"/>
                    <a:pt x="1319" y="215"/>
                  </a:cubicBezTo>
                  <a:cubicBezTo>
                    <a:pt x="1297" y="230"/>
                    <a:pt x="1280" y="254"/>
                    <a:pt x="1261" y="274"/>
                  </a:cubicBezTo>
                  <a:cubicBezTo>
                    <a:pt x="1239" y="298"/>
                    <a:pt x="1217" y="325"/>
                    <a:pt x="1195" y="349"/>
                  </a:cubicBezTo>
                  <a:cubicBezTo>
                    <a:pt x="1177" y="369"/>
                    <a:pt x="1159" y="393"/>
                    <a:pt x="1133" y="401"/>
                  </a:cubicBezTo>
                  <a:cubicBezTo>
                    <a:pt x="1109" y="409"/>
                    <a:pt x="1084" y="421"/>
                    <a:pt x="1061" y="431"/>
                  </a:cubicBezTo>
                  <a:cubicBezTo>
                    <a:pt x="1033" y="444"/>
                    <a:pt x="1001" y="457"/>
                    <a:pt x="975" y="450"/>
                  </a:cubicBezTo>
                  <a:cubicBezTo>
                    <a:pt x="944" y="440"/>
                    <a:pt x="824" y="465"/>
                    <a:pt x="793" y="466"/>
                  </a:cubicBezTo>
                  <a:cubicBezTo>
                    <a:pt x="763" y="465"/>
                    <a:pt x="628" y="456"/>
                    <a:pt x="593" y="443"/>
                  </a:cubicBezTo>
                  <a:cubicBezTo>
                    <a:pt x="559" y="431"/>
                    <a:pt x="543" y="390"/>
                    <a:pt x="515" y="369"/>
                  </a:cubicBezTo>
                  <a:cubicBezTo>
                    <a:pt x="495" y="354"/>
                    <a:pt x="487" y="326"/>
                    <a:pt x="472" y="309"/>
                  </a:cubicBezTo>
                  <a:cubicBezTo>
                    <a:pt x="446" y="281"/>
                    <a:pt x="472" y="246"/>
                    <a:pt x="431" y="213"/>
                  </a:cubicBezTo>
                  <a:cubicBezTo>
                    <a:pt x="410" y="196"/>
                    <a:pt x="331" y="113"/>
                    <a:pt x="364" y="74"/>
                  </a:cubicBezTo>
                  <a:cubicBezTo>
                    <a:pt x="377" y="56"/>
                    <a:pt x="377" y="0"/>
                    <a:pt x="415" y="35"/>
                  </a:cubicBezTo>
                  <a:cubicBezTo>
                    <a:pt x="436" y="57"/>
                    <a:pt x="452" y="83"/>
                    <a:pt x="457" y="114"/>
                  </a:cubicBezTo>
                  <a:cubicBezTo>
                    <a:pt x="460" y="150"/>
                    <a:pt x="473" y="185"/>
                    <a:pt x="477" y="222"/>
                  </a:cubicBezTo>
                  <a:cubicBezTo>
                    <a:pt x="481" y="252"/>
                    <a:pt x="502" y="272"/>
                    <a:pt x="506" y="303"/>
                  </a:cubicBezTo>
                  <a:cubicBezTo>
                    <a:pt x="510" y="330"/>
                    <a:pt x="507" y="362"/>
                    <a:pt x="507" y="392"/>
                  </a:cubicBezTo>
                  <a:cubicBezTo>
                    <a:pt x="506" y="418"/>
                    <a:pt x="483" y="438"/>
                    <a:pt x="462" y="449"/>
                  </a:cubicBezTo>
                  <a:cubicBezTo>
                    <a:pt x="438" y="462"/>
                    <a:pt x="410" y="465"/>
                    <a:pt x="387" y="460"/>
                  </a:cubicBezTo>
                  <a:cubicBezTo>
                    <a:pt x="362" y="454"/>
                    <a:pt x="337" y="461"/>
                    <a:pt x="312" y="460"/>
                  </a:cubicBezTo>
                  <a:cubicBezTo>
                    <a:pt x="283" y="459"/>
                    <a:pt x="240" y="472"/>
                    <a:pt x="221" y="449"/>
                  </a:cubicBezTo>
                  <a:cubicBezTo>
                    <a:pt x="198" y="424"/>
                    <a:pt x="178" y="383"/>
                    <a:pt x="156" y="357"/>
                  </a:cubicBezTo>
                  <a:cubicBezTo>
                    <a:pt x="145" y="343"/>
                    <a:pt x="131" y="335"/>
                    <a:pt x="120" y="324"/>
                  </a:cubicBezTo>
                  <a:cubicBezTo>
                    <a:pt x="96" y="300"/>
                    <a:pt x="65" y="287"/>
                    <a:pt x="49" y="259"/>
                  </a:cubicBezTo>
                  <a:cubicBezTo>
                    <a:pt x="37" y="239"/>
                    <a:pt x="0" y="224"/>
                    <a:pt x="23" y="194"/>
                  </a:cubicBezTo>
                  <a:lnTo>
                    <a:pt x="41" y="196"/>
                  </a:lnTo>
                  <a:cubicBezTo>
                    <a:pt x="41" y="196"/>
                    <a:pt x="232" y="426"/>
                    <a:pt x="255" y="437"/>
                  </a:cubicBezTo>
                </a:path>
              </a:pathLst>
            </a:custGeom>
            <a:noFill/>
            <a:ln w="21600">
              <a:solidFill>
                <a:srgbClr val="CCFF66"/>
              </a:solidFill>
              <a:custDash>
                <a:ds d="300000" sp="200000"/>
              </a:custDash>
              <a:round/>
            </a:ln>
          </p:spPr>
        </p:sp>
        <p:sp>
          <p:nvSpPr>
            <p:cNvPr id="40" name="Line 34"/>
            <p:cNvSpPr/>
            <p:nvPr/>
          </p:nvSpPr>
          <p:spPr>
            <a:xfrm>
              <a:off x="3696480" y="2171160"/>
              <a:ext cx="1050480" cy="370800"/>
            </a:xfrm>
            <a:prstGeom prst="line">
              <a:avLst/>
            </a:prstGeom>
            <a:ln w="36000">
              <a:solidFill>
                <a:srgbClr val="729FCF"/>
              </a:solidFill>
              <a:round/>
              <a:tailEnd type="triangle" w="med" len="med"/>
            </a:ln>
          </p:spPr>
          <p:style>
            <a:lnRef idx="0">
              <a:scrgbClr r="0" g="0" b="0"/>
            </a:lnRef>
            <a:fillRef idx="0">
              <a:scrgbClr r="0" g="0" b="0"/>
            </a:fillRef>
            <a:effectRef idx="0">
              <a:scrgbClr r="0" g="0" b="0"/>
            </a:effectRef>
            <a:fontRef idx="minor"/>
          </p:style>
        </p:sp>
        <p:sp>
          <p:nvSpPr>
            <p:cNvPr id="41" name="TextShape 35"/>
            <p:cNvSpPr txBox="1"/>
            <p:nvPr/>
          </p:nvSpPr>
          <p:spPr>
            <a:xfrm rot="1482614">
              <a:off x="3661919" y="2210991"/>
              <a:ext cx="1192680" cy="393480"/>
            </a:xfrm>
            <a:prstGeom prst="rect">
              <a:avLst/>
            </a:prstGeom>
            <a:noFill/>
            <a:ln>
              <a:noFill/>
            </a:ln>
          </p:spPr>
          <p:txBody>
            <a:bodyPr lIns="81612" tIns="40806" rIns="81612" bIns="40806"/>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952" b="0" i="0" u="none" strike="noStrike" kern="1200" cap="none" spc="-1" normalizeH="0" baseline="0" noProof="0" dirty="0" err="1">
                  <a:ln>
                    <a:noFill/>
                  </a:ln>
                  <a:solidFill>
                    <a:srgbClr val="000000"/>
                  </a:solidFill>
                  <a:effectLst/>
                  <a:uLnTx/>
                  <a:uFill>
                    <a:solidFill>
                      <a:srgbClr val="FFFFFF"/>
                    </a:solidFill>
                  </a:uFill>
                  <a:latin typeface="Arial"/>
                  <a:ea typeface="+mn-ea"/>
                  <a:cs typeface="+mn-cs"/>
                </a:rPr>
                <a:t>transdifferentiation</a:t>
              </a:r>
              <a:endParaRPr kumimoji="0" lang="en-US" sz="95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42" name="CustomShape 36"/>
            <p:cNvSpPr/>
            <p:nvPr/>
          </p:nvSpPr>
          <p:spPr>
            <a:xfrm>
              <a:off x="4691880" y="2538360"/>
              <a:ext cx="2174760" cy="1262880"/>
            </a:xfrm>
            <a:custGeom>
              <a:avLst/>
              <a:gdLst/>
              <a:ahLst/>
              <a:cxnLst/>
              <a:rect l="0" t="0" r="r" b="b"/>
              <a:pathLst>
                <a:path w="6043" h="3510">
                  <a:moveTo>
                    <a:pt x="584" y="0"/>
                  </a:moveTo>
                  <a:cubicBezTo>
                    <a:pt x="292" y="0"/>
                    <a:pt x="0" y="292"/>
                    <a:pt x="0" y="584"/>
                  </a:cubicBezTo>
                  <a:lnTo>
                    <a:pt x="0" y="2924"/>
                  </a:lnTo>
                  <a:cubicBezTo>
                    <a:pt x="0" y="3216"/>
                    <a:pt x="292" y="3509"/>
                    <a:pt x="584" y="3509"/>
                  </a:cubicBezTo>
                  <a:lnTo>
                    <a:pt x="5457" y="3509"/>
                  </a:lnTo>
                  <a:cubicBezTo>
                    <a:pt x="5749" y="3509"/>
                    <a:pt x="6042" y="3216"/>
                    <a:pt x="6042" y="2924"/>
                  </a:cubicBezTo>
                  <a:lnTo>
                    <a:pt x="6042" y="584"/>
                  </a:lnTo>
                  <a:cubicBezTo>
                    <a:pt x="6042" y="292"/>
                    <a:pt x="5749" y="0"/>
                    <a:pt x="5457" y="0"/>
                  </a:cubicBezTo>
                  <a:lnTo>
                    <a:pt x="584" y="0"/>
                  </a:lnTo>
                </a:path>
              </a:pathLst>
            </a:custGeom>
            <a:noFill/>
            <a:ln w="54000">
              <a:solidFill>
                <a:srgbClr val="FF99FF"/>
              </a:solidFill>
              <a:custDash>
                <a:ds d="100000" sp="100000"/>
              </a:custDash>
              <a:round/>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1570173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 name="CustomShape 1"/>
          <p:cNvSpPr/>
          <p:nvPr/>
        </p:nvSpPr>
        <p:spPr>
          <a:xfrm>
            <a:off x="1839332" y="2130076"/>
            <a:ext cx="8511488" cy="343293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653" marR="0" lvl="0" indent="0" algn="l" defTabSz="451363" rtl="0" eaLnBrk="1" fontAlgn="auto" latinLnBrk="0" hangingPunct="1">
              <a:lnSpc>
                <a:spcPct val="100000"/>
              </a:lnSpc>
              <a:spcBef>
                <a:spcPts val="0"/>
              </a:spcBef>
              <a:spcAft>
                <a:spcPts val="0"/>
              </a:spcAft>
              <a:buClr>
                <a:srgbClr val="489F4C"/>
              </a:buClr>
              <a:buSzTx/>
              <a:buFontTx/>
              <a:buNone/>
              <a:tabLst/>
              <a:defRPr/>
            </a:pPr>
            <a:r>
              <a:rPr kumimoji="0" lang="de-DE" sz="2176" b="0" i="0" u="none" strike="noStrike" kern="1200" cap="none" spc="-1" normalizeH="0" baseline="0" noProof="0" dirty="0">
                <a:ln>
                  <a:noFill/>
                </a:ln>
                <a:solidFill>
                  <a:srgbClr val="000000"/>
                </a:solidFill>
                <a:effectLst/>
                <a:uLnTx/>
                <a:uFill>
                  <a:solidFill>
                    <a:srgbClr val="FFFFFF"/>
                  </a:solidFill>
                </a:uFill>
                <a:latin typeface="Arial"/>
                <a:ea typeface="+mn-ea"/>
                <a:cs typeface="+mn-cs"/>
              </a:rPr>
              <a:t> </a:t>
            </a:r>
            <a:endParaRPr kumimoji="0" lang="de-DE"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de-DE" sz="1632"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29" name="CustomShape 2"/>
          <p:cNvSpPr/>
          <p:nvPr/>
        </p:nvSpPr>
        <p:spPr>
          <a:xfrm>
            <a:off x="1850105" y="473677"/>
            <a:ext cx="8511488" cy="41785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0" marR="0" lvl="0" indent="0" algn="l" defTabSz="451363" rtl="0" eaLnBrk="1" fontAlgn="auto" latinLnBrk="0" hangingPunct="1">
              <a:lnSpc>
                <a:spcPts val="406"/>
              </a:lnSpc>
              <a:spcBef>
                <a:spcPts val="0"/>
              </a:spcBef>
              <a:spcAft>
                <a:spcPts val="0"/>
              </a:spcAft>
              <a:buClrTx/>
              <a:buSzTx/>
              <a:buFontTx/>
              <a:buNone/>
              <a:tabLst/>
              <a:defRPr/>
            </a:pPr>
            <a:r>
              <a:rPr kumimoji="0" lang="de-DE" sz="3264" b="1" i="0" u="none" strike="noStrike" kern="1200" cap="none" spc="-1" normalizeH="0" baseline="0" noProof="0">
                <a:ln>
                  <a:noFill/>
                </a:ln>
                <a:solidFill>
                  <a:srgbClr val="000000"/>
                </a:solidFill>
                <a:effectLst/>
                <a:uLnTx/>
                <a:uFill>
                  <a:solidFill>
                    <a:srgbClr val="FFFFFF"/>
                  </a:solidFill>
                </a:uFill>
                <a:latin typeface="Arial"/>
                <a:ea typeface="+mn-ea"/>
                <a:cs typeface="+mn-cs"/>
              </a:rPr>
              <a:t>EBiSC</a:t>
            </a:r>
            <a:endParaRPr kumimoji="0" lang="de-DE" sz="1632"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grpSp>
        <p:nvGrpSpPr>
          <p:cNvPr id="3" name="Gruppieren 2"/>
          <p:cNvGrpSpPr/>
          <p:nvPr/>
        </p:nvGrpSpPr>
        <p:grpSpPr>
          <a:xfrm>
            <a:off x="6618376" y="-8885"/>
            <a:ext cx="4244300" cy="5929170"/>
            <a:chOff x="5920383" y="-9799"/>
            <a:chExt cx="4680520" cy="6538557"/>
          </a:xfrm>
        </p:grpSpPr>
        <p:pic>
          <p:nvPicPr>
            <p:cNvPr id="7" name="Grafik 6"/>
            <p:cNvPicPr/>
            <p:nvPr/>
          </p:nvPicPr>
          <p:blipFill rotWithShape="1">
            <a:blip r:embed="rId3"/>
            <a:srcRect t="42851" r="72369"/>
            <a:stretch/>
          </p:blipFill>
          <p:spPr>
            <a:xfrm>
              <a:off x="5920383" y="-9799"/>
              <a:ext cx="2736304" cy="3816678"/>
            </a:xfrm>
            <a:prstGeom prst="rect">
              <a:avLst/>
            </a:prstGeom>
            <a:ln>
              <a:noFill/>
            </a:ln>
          </p:spPr>
        </p:pic>
        <p:pic>
          <p:nvPicPr>
            <p:cNvPr id="8" name="Grafik 7"/>
            <p:cNvPicPr/>
            <p:nvPr/>
          </p:nvPicPr>
          <p:blipFill rotWithShape="1">
            <a:blip r:embed="rId3"/>
            <a:srcRect l="27022" t="44180" r="27853" b="10848"/>
            <a:stretch/>
          </p:blipFill>
          <p:spPr>
            <a:xfrm>
              <a:off x="6280423" y="3896907"/>
              <a:ext cx="4176464" cy="2631851"/>
            </a:xfrm>
            <a:prstGeom prst="rect">
              <a:avLst/>
            </a:prstGeom>
            <a:ln>
              <a:noFill/>
            </a:ln>
          </p:spPr>
        </p:pic>
        <p:pic>
          <p:nvPicPr>
            <p:cNvPr id="9" name="Grafik 8"/>
            <p:cNvPicPr/>
            <p:nvPr/>
          </p:nvPicPr>
          <p:blipFill rotWithShape="1">
            <a:blip r:embed="rId3"/>
            <a:srcRect l="71359" t="28712" r="1478" b="-1"/>
            <a:stretch/>
          </p:blipFill>
          <p:spPr>
            <a:xfrm>
              <a:off x="8440663" y="22005"/>
              <a:ext cx="2160240" cy="3784874"/>
            </a:xfrm>
            <a:prstGeom prst="rect">
              <a:avLst/>
            </a:prstGeom>
            <a:ln>
              <a:noFill/>
            </a:ln>
          </p:spPr>
        </p:pic>
      </p:grpSp>
      <p:grpSp>
        <p:nvGrpSpPr>
          <p:cNvPr id="2" name="Gruppieren 1"/>
          <p:cNvGrpSpPr/>
          <p:nvPr/>
        </p:nvGrpSpPr>
        <p:grpSpPr>
          <a:xfrm>
            <a:off x="1374511" y="891530"/>
            <a:ext cx="5327290" cy="5028754"/>
            <a:chOff x="137565" y="983160"/>
            <a:chExt cx="5874817" cy="5545598"/>
          </a:xfrm>
        </p:grpSpPr>
        <p:pic>
          <p:nvPicPr>
            <p:cNvPr id="128" name="Grafik 127"/>
            <p:cNvPicPr/>
            <p:nvPr/>
          </p:nvPicPr>
          <p:blipFill>
            <a:blip r:embed="rId4"/>
            <a:stretch/>
          </p:blipFill>
          <p:spPr>
            <a:xfrm>
              <a:off x="701269" y="983160"/>
              <a:ext cx="5311113" cy="5545598"/>
            </a:xfrm>
            <a:prstGeom prst="rect">
              <a:avLst/>
            </a:prstGeom>
            <a:ln>
              <a:noFill/>
            </a:ln>
          </p:spPr>
        </p:pic>
        <p:pic>
          <p:nvPicPr>
            <p:cNvPr id="131" name="Grafik 130"/>
            <p:cNvPicPr/>
            <p:nvPr/>
          </p:nvPicPr>
          <p:blipFill>
            <a:blip r:embed="rId5"/>
            <a:stretch/>
          </p:blipFill>
          <p:spPr>
            <a:xfrm>
              <a:off x="137565" y="3360499"/>
              <a:ext cx="1844984" cy="790920"/>
            </a:xfrm>
            <a:prstGeom prst="rect">
              <a:avLst/>
            </a:prstGeom>
            <a:ln>
              <a:noFill/>
            </a:ln>
          </p:spPr>
        </p:pic>
      </p:grpSp>
    </p:spTree>
    <p:extLst>
      <p:ext uri="{BB962C8B-B14F-4D97-AF65-F5344CB8AC3E}">
        <p14:creationId xmlns:p14="http://schemas.microsoft.com/office/powerpoint/2010/main" val="901784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2" descr="https://www.sunnyhoi.com/app/uploads/2017/09/json-vs-xml-which-format-to-use-for-your-a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992" y="1673034"/>
            <a:ext cx="3798243" cy="27138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850058" y="473627"/>
            <a:ext cx="8512039" cy="846386"/>
          </a:xfrm>
        </p:spPr>
        <p:txBody>
          <a:bodyPr/>
          <a:lstStyle/>
          <a:p>
            <a:r>
              <a:rPr lang="it-IT" dirty="0" err="1"/>
              <a:t>EBiSC</a:t>
            </a:r>
            <a:r>
              <a:rPr lang="it-IT" dirty="0"/>
              <a:t> Information Management System (IMS)</a:t>
            </a:r>
            <a:endParaRPr lang="en-GB" dirty="0"/>
          </a:p>
        </p:txBody>
      </p:sp>
      <p:sp>
        <p:nvSpPr>
          <p:cNvPr id="8" name="Abgerundetes Rechteck 7"/>
          <p:cNvSpPr/>
          <p:nvPr/>
        </p:nvSpPr>
        <p:spPr>
          <a:xfrm>
            <a:off x="1734507" y="4737250"/>
            <a:ext cx="1152044" cy="651282"/>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270" b="0" i="0" u="none" strike="noStrike" kern="1200" cap="none" spc="0" normalizeH="0" baseline="0" noProof="0" dirty="0" err="1">
                <a:ln>
                  <a:noFill/>
                </a:ln>
                <a:solidFill>
                  <a:prstClr val="black"/>
                </a:solidFill>
                <a:effectLst/>
                <a:uLnTx/>
                <a:uFillTx/>
                <a:latin typeface="Arial"/>
                <a:ea typeface="+mn-ea"/>
                <a:cs typeface="+mn-cs"/>
              </a:rPr>
              <a:t>hPSCreg</a:t>
            </a:r>
            <a:r>
              <a:rPr kumimoji="0" lang="de-DE" sz="1270" b="0" i="0" u="none" strike="noStrike" kern="1200" cap="none" spc="0" normalizeH="0" baseline="0" noProof="0" dirty="0">
                <a:ln>
                  <a:noFill/>
                </a:ln>
                <a:solidFill>
                  <a:prstClr val="black"/>
                </a:solidFill>
                <a:effectLst/>
                <a:uLnTx/>
                <a:uFillTx/>
                <a:latin typeface="Arial"/>
                <a:ea typeface="+mn-ea"/>
                <a:cs typeface="+mn-cs"/>
              </a:rPr>
              <a:t/>
            </a:r>
            <a:br>
              <a:rPr kumimoji="0" lang="de-DE" sz="1270" b="0" i="0" u="none" strike="noStrike" kern="1200" cap="none" spc="0" normalizeH="0" baseline="0" noProof="0" dirty="0">
                <a:ln>
                  <a:noFill/>
                </a:ln>
                <a:solidFill>
                  <a:prstClr val="black"/>
                </a:solidFill>
                <a:effectLst/>
                <a:uLnTx/>
                <a:uFillTx/>
                <a:latin typeface="Arial"/>
                <a:ea typeface="+mn-ea"/>
                <a:cs typeface="+mn-cs"/>
              </a:rPr>
            </a:br>
            <a:endParaRPr kumimoji="0" lang="de-DE" sz="127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3" name="Gruppieren 32"/>
          <p:cNvGrpSpPr/>
          <p:nvPr/>
        </p:nvGrpSpPr>
        <p:grpSpPr>
          <a:xfrm>
            <a:off x="1824134" y="1547240"/>
            <a:ext cx="5358436" cy="2437823"/>
            <a:chOff x="1497820" y="2001136"/>
            <a:chExt cx="5909164" cy="3255007"/>
          </a:xfrm>
        </p:grpSpPr>
        <p:sp>
          <p:nvSpPr>
            <p:cNvPr id="7" name="Abgerundetes Rechteck 6"/>
            <p:cNvSpPr/>
            <p:nvPr/>
          </p:nvSpPr>
          <p:spPr>
            <a:xfrm>
              <a:off x="1497820" y="3159802"/>
              <a:ext cx="5909164" cy="1034225"/>
            </a:xfrm>
            <a:prstGeom prst="roundRect">
              <a:avLst/>
            </a:prstGeom>
          </p:spPr>
          <p:style>
            <a:lnRef idx="1">
              <a:schemeClr val="accent4"/>
            </a:lnRef>
            <a:fillRef idx="3">
              <a:schemeClr val="accent4"/>
            </a:fillRef>
            <a:effectRef idx="2">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13" name="Textfeld 12"/>
            <p:cNvSpPr txBox="1"/>
            <p:nvPr/>
          </p:nvSpPr>
          <p:spPr>
            <a:xfrm>
              <a:off x="4025430" y="2001136"/>
              <a:ext cx="1360821" cy="645015"/>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2539" b="0" i="0" u="none" strike="noStrike" kern="1200" cap="none" spc="0" normalizeH="0" baseline="0" noProof="0" dirty="0">
                  <a:ln>
                    <a:noFill/>
                  </a:ln>
                  <a:solidFill>
                    <a:prstClr val="white"/>
                  </a:solidFill>
                  <a:effectLst/>
                  <a:uLnTx/>
                  <a:uFillTx/>
                  <a:latin typeface="Arial"/>
                  <a:ea typeface="+mn-ea"/>
                  <a:cs typeface="+mn-cs"/>
                </a:rPr>
                <a:t>IMS</a:t>
              </a:r>
            </a:p>
          </p:txBody>
        </p:sp>
        <p:sp>
          <p:nvSpPr>
            <p:cNvPr id="14" name="Rechteck 13"/>
            <p:cNvSpPr/>
            <p:nvPr/>
          </p:nvSpPr>
          <p:spPr>
            <a:xfrm>
              <a:off x="1711794" y="2947085"/>
              <a:ext cx="1300795"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err="1">
                  <a:ln>
                    <a:noFill/>
                  </a:ln>
                  <a:solidFill>
                    <a:prstClr val="white"/>
                  </a:solidFill>
                  <a:effectLst/>
                  <a:uLnTx/>
                  <a:uFillTx/>
                  <a:latin typeface="Arial"/>
                  <a:ea typeface="+mn-ea"/>
                  <a:cs typeface="+mn-cs"/>
                </a:rPr>
                <a:t>Depositor</a:t>
              </a:r>
              <a:r>
                <a:rPr kumimoji="0" lang="de-DE" sz="1088" b="0" i="0" u="none" strike="noStrike" kern="1200" cap="none" spc="0" normalizeH="0" baseline="0" noProof="0" dirty="0">
                  <a:ln>
                    <a:noFill/>
                  </a:ln>
                  <a:solidFill>
                    <a:prstClr val="white"/>
                  </a:solidFill>
                  <a:effectLst/>
                  <a:uLnTx/>
                  <a:uFillTx/>
                  <a:latin typeface="Arial"/>
                  <a:ea typeface="+mn-ea"/>
                  <a:cs typeface="+mn-cs"/>
                </a:rPr>
                <a:t> Management</a:t>
              </a:r>
            </a:p>
          </p:txBody>
        </p:sp>
        <p:sp>
          <p:nvSpPr>
            <p:cNvPr id="15" name="Rechteck 14"/>
            <p:cNvSpPr/>
            <p:nvPr/>
          </p:nvSpPr>
          <p:spPr>
            <a:xfrm>
              <a:off x="3071257" y="2947085"/>
              <a:ext cx="1300795"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a:ln>
                    <a:noFill/>
                  </a:ln>
                  <a:solidFill>
                    <a:prstClr val="white"/>
                  </a:solidFill>
                  <a:effectLst/>
                  <a:uLnTx/>
                  <a:uFillTx/>
                  <a:latin typeface="Arial"/>
                  <a:ea typeface="+mn-ea"/>
                  <a:cs typeface="+mn-cs"/>
                </a:rPr>
                <a:t>Customer Webportal</a:t>
              </a:r>
            </a:p>
          </p:txBody>
        </p:sp>
        <p:sp>
          <p:nvSpPr>
            <p:cNvPr id="16" name="Rechteck 15"/>
            <p:cNvSpPr/>
            <p:nvPr/>
          </p:nvSpPr>
          <p:spPr>
            <a:xfrm>
              <a:off x="4479272" y="2947085"/>
              <a:ext cx="1300795"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err="1">
                  <a:ln>
                    <a:noFill/>
                  </a:ln>
                  <a:solidFill>
                    <a:prstClr val="white"/>
                  </a:solidFill>
                  <a:effectLst/>
                  <a:uLnTx/>
                  <a:uFillTx/>
                  <a:latin typeface="Arial"/>
                  <a:ea typeface="+mn-ea"/>
                  <a:cs typeface="+mn-cs"/>
                </a:rPr>
                <a:t>Cell</a:t>
              </a:r>
              <a:r>
                <a:rPr kumimoji="0" lang="de-DE" sz="1088" b="0" i="0" u="none" strike="noStrike" kern="1200" cap="none" spc="0" normalizeH="0" baseline="0" noProof="0" dirty="0">
                  <a:ln>
                    <a:noFill/>
                  </a:ln>
                  <a:solidFill>
                    <a:prstClr val="white"/>
                  </a:solidFill>
                  <a:effectLst/>
                  <a:uLnTx/>
                  <a:uFillTx/>
                  <a:latin typeface="Arial"/>
                  <a:ea typeface="+mn-ea"/>
                  <a:cs typeface="+mn-cs"/>
                </a:rPr>
                <a:t> Line Batch Information</a:t>
              </a:r>
            </a:p>
          </p:txBody>
        </p:sp>
        <p:sp>
          <p:nvSpPr>
            <p:cNvPr id="17" name="Rechteck 16"/>
            <p:cNvSpPr/>
            <p:nvPr/>
          </p:nvSpPr>
          <p:spPr>
            <a:xfrm>
              <a:off x="1692258" y="4606867"/>
              <a:ext cx="1320332" cy="4876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err="1">
                  <a:ln>
                    <a:noFill/>
                  </a:ln>
                  <a:solidFill>
                    <a:prstClr val="white"/>
                  </a:solidFill>
                  <a:effectLst/>
                  <a:uLnTx/>
                  <a:uFillTx/>
                  <a:latin typeface="Arial"/>
                  <a:ea typeface="+mn-ea"/>
                  <a:cs typeface="+mn-cs"/>
                </a:rPr>
                <a:t>Inventory</a:t>
              </a:r>
              <a:endParaRPr kumimoji="0" lang="de-DE" sz="1088"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hteck 17"/>
            <p:cNvSpPr/>
            <p:nvPr/>
          </p:nvSpPr>
          <p:spPr>
            <a:xfrm>
              <a:off x="5825236" y="2947085"/>
              <a:ext cx="1444428"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a:ln>
                    <a:noFill/>
                  </a:ln>
                  <a:solidFill>
                    <a:prstClr val="white"/>
                  </a:solidFill>
                  <a:effectLst/>
                  <a:uLnTx/>
                  <a:uFillTx/>
                  <a:latin typeface="Arial"/>
                  <a:ea typeface="+mn-ea"/>
                  <a:cs typeface="+mn-cs"/>
                </a:rPr>
                <a:t>Knowledge Base Management</a:t>
              </a:r>
            </a:p>
          </p:txBody>
        </p:sp>
        <p:sp>
          <p:nvSpPr>
            <p:cNvPr id="19" name="Rechteck 18"/>
            <p:cNvSpPr/>
            <p:nvPr/>
          </p:nvSpPr>
          <p:spPr>
            <a:xfrm>
              <a:off x="1711794" y="3746034"/>
              <a:ext cx="1300795"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a:ln>
                    <a:noFill/>
                  </a:ln>
                  <a:solidFill>
                    <a:prstClr val="white"/>
                  </a:solidFill>
                  <a:effectLst/>
                  <a:uLnTx/>
                  <a:uFillTx/>
                  <a:latin typeface="Arial"/>
                  <a:ea typeface="+mn-ea"/>
                  <a:cs typeface="+mn-cs"/>
                </a:rPr>
                <a:t>E-Commerce</a:t>
              </a:r>
              <a:br>
                <a:rPr kumimoji="0" lang="de-DE" sz="1088" b="0" i="0" u="none" strike="noStrike" kern="1200" cap="none" spc="0" normalizeH="0" baseline="0" noProof="0" dirty="0">
                  <a:ln>
                    <a:noFill/>
                  </a:ln>
                  <a:solidFill>
                    <a:prstClr val="white"/>
                  </a:solidFill>
                  <a:effectLst/>
                  <a:uLnTx/>
                  <a:uFillTx/>
                  <a:latin typeface="Arial"/>
                  <a:ea typeface="+mn-ea"/>
                  <a:cs typeface="+mn-cs"/>
                </a:rPr>
              </a:br>
              <a:endParaRPr kumimoji="0" lang="de-DE" sz="1088"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hteck 19"/>
            <p:cNvSpPr/>
            <p:nvPr/>
          </p:nvSpPr>
          <p:spPr>
            <a:xfrm>
              <a:off x="3071257" y="3746034"/>
              <a:ext cx="1300795"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a:ln>
                    <a:noFill/>
                  </a:ln>
                  <a:solidFill>
                    <a:prstClr val="white"/>
                  </a:solidFill>
                  <a:effectLst/>
                  <a:uLnTx/>
                  <a:uFillTx/>
                  <a:latin typeface="Arial"/>
                  <a:ea typeface="+mn-ea"/>
                  <a:cs typeface="+mn-cs"/>
                </a:rPr>
                <a:t>Order Management</a:t>
              </a:r>
            </a:p>
          </p:txBody>
        </p:sp>
        <p:sp>
          <p:nvSpPr>
            <p:cNvPr id="21" name="Rechteck 20"/>
            <p:cNvSpPr/>
            <p:nvPr/>
          </p:nvSpPr>
          <p:spPr>
            <a:xfrm>
              <a:off x="4479272" y="3746034"/>
              <a:ext cx="1300795"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a:ln>
                    <a:noFill/>
                  </a:ln>
                  <a:solidFill>
                    <a:prstClr val="white"/>
                  </a:solidFill>
                  <a:effectLst/>
                  <a:uLnTx/>
                  <a:uFillTx/>
                  <a:latin typeface="Arial"/>
                  <a:ea typeface="+mn-ea"/>
                  <a:cs typeface="+mn-cs"/>
                </a:rPr>
                <a:t>Clinical Data</a:t>
              </a:r>
              <a:br>
                <a:rPr kumimoji="0" lang="de-DE" sz="1088" b="0" i="0" u="none" strike="noStrike" kern="1200" cap="none" spc="0" normalizeH="0" baseline="0" noProof="0" dirty="0">
                  <a:ln>
                    <a:noFill/>
                  </a:ln>
                  <a:solidFill>
                    <a:prstClr val="white"/>
                  </a:solidFill>
                  <a:effectLst/>
                  <a:uLnTx/>
                  <a:uFillTx/>
                  <a:latin typeface="Arial"/>
                  <a:ea typeface="+mn-ea"/>
                  <a:cs typeface="+mn-cs"/>
                </a:rPr>
              </a:br>
              <a:endParaRPr kumimoji="0" lang="de-DE" sz="1088"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Rechteck 21"/>
            <p:cNvSpPr/>
            <p:nvPr/>
          </p:nvSpPr>
          <p:spPr>
            <a:xfrm>
              <a:off x="5835013" y="3746034"/>
              <a:ext cx="1424873"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err="1">
                  <a:ln>
                    <a:noFill/>
                  </a:ln>
                  <a:solidFill>
                    <a:prstClr val="white"/>
                  </a:solidFill>
                  <a:effectLst/>
                  <a:uLnTx/>
                  <a:uFillTx/>
                  <a:latin typeface="Arial"/>
                  <a:ea typeface="+mn-ea"/>
                  <a:cs typeface="+mn-cs"/>
                </a:rPr>
                <a:t>Ethical</a:t>
              </a:r>
              <a:r>
                <a:rPr kumimoji="0" lang="de-DE" sz="1088" b="0" i="0" u="none" strike="noStrike" kern="1200" cap="none" spc="0" normalizeH="0" baseline="0" noProof="0" dirty="0">
                  <a:ln>
                    <a:noFill/>
                  </a:ln>
                  <a:solidFill>
                    <a:prstClr val="white"/>
                  </a:solidFill>
                  <a:effectLst/>
                  <a:uLnTx/>
                  <a:uFillTx/>
                  <a:latin typeface="Arial"/>
                  <a:ea typeface="+mn-ea"/>
                  <a:cs typeface="+mn-cs"/>
                </a:rPr>
                <a:t> Provence</a:t>
              </a:r>
              <a:br>
                <a:rPr kumimoji="0" lang="de-DE" sz="1088" b="0" i="0" u="none" strike="noStrike" kern="1200" cap="none" spc="0" normalizeH="0" baseline="0" noProof="0" dirty="0">
                  <a:ln>
                    <a:noFill/>
                  </a:ln>
                  <a:solidFill>
                    <a:prstClr val="white"/>
                  </a:solidFill>
                  <a:effectLst/>
                  <a:uLnTx/>
                  <a:uFillTx/>
                  <a:latin typeface="Arial"/>
                  <a:ea typeface="+mn-ea"/>
                  <a:cs typeface="+mn-cs"/>
                </a:rPr>
              </a:br>
              <a:endParaRPr kumimoji="0" lang="de-DE" sz="1088"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hteck 22"/>
            <p:cNvSpPr/>
            <p:nvPr/>
          </p:nvSpPr>
          <p:spPr>
            <a:xfrm>
              <a:off x="3071257" y="4544986"/>
              <a:ext cx="1444428" cy="7111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088" b="0" i="0" u="none" strike="noStrike" kern="1200" cap="none" spc="0" normalizeH="0" baseline="0" noProof="0" dirty="0" err="1">
                  <a:ln>
                    <a:noFill/>
                  </a:ln>
                  <a:solidFill>
                    <a:prstClr val="white"/>
                  </a:solidFill>
                  <a:effectLst/>
                  <a:uLnTx/>
                  <a:uFillTx/>
                  <a:latin typeface="Arial"/>
                  <a:ea typeface="+mn-ea"/>
                  <a:cs typeface="+mn-cs"/>
                </a:rPr>
                <a:t>Publication</a:t>
              </a:r>
              <a:r>
                <a:rPr kumimoji="0" lang="de-DE" sz="1088" b="0" i="0" u="none" strike="noStrike" kern="1200" cap="none" spc="0" normalizeH="0" baseline="0" noProof="0" dirty="0">
                  <a:ln>
                    <a:noFill/>
                  </a:ln>
                  <a:solidFill>
                    <a:prstClr val="white"/>
                  </a:solidFill>
                  <a:effectLst/>
                  <a:uLnTx/>
                  <a:uFillTx/>
                  <a:latin typeface="Arial"/>
                  <a:ea typeface="+mn-ea"/>
                  <a:cs typeface="+mn-cs"/>
                </a:rPr>
                <a:t> Tracking</a:t>
              </a:r>
            </a:p>
          </p:txBody>
        </p:sp>
      </p:grpSp>
      <p:sp>
        <p:nvSpPr>
          <p:cNvPr id="25" name="Abgerundetes Rechteck 24"/>
          <p:cNvSpPr/>
          <p:nvPr/>
        </p:nvSpPr>
        <p:spPr>
          <a:xfrm>
            <a:off x="3353112" y="4737249"/>
            <a:ext cx="1086005" cy="651282"/>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EBI</a:t>
            </a:r>
            <a:br>
              <a:rPr kumimoji="0" lang="de-DE" sz="1270" b="0" i="0" u="none" strike="noStrike" kern="1200" cap="none" spc="0" normalizeH="0" baseline="0" noProof="0" dirty="0">
                <a:ln>
                  <a:noFill/>
                </a:ln>
                <a:solidFill>
                  <a:prstClr val="black"/>
                </a:solidFill>
                <a:effectLst/>
                <a:uLnTx/>
                <a:uFillTx/>
                <a:latin typeface="Arial"/>
                <a:ea typeface="+mn-ea"/>
                <a:cs typeface="+mn-cs"/>
              </a:rPr>
            </a:br>
            <a:endParaRPr kumimoji="0" lang="de-DE" sz="127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Abgerundetes Rechteck 25"/>
          <p:cNvSpPr/>
          <p:nvPr/>
        </p:nvSpPr>
        <p:spPr>
          <a:xfrm>
            <a:off x="4950933" y="4737250"/>
            <a:ext cx="1086004" cy="651282"/>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Central Facility</a:t>
            </a:r>
          </a:p>
        </p:txBody>
      </p:sp>
      <p:sp>
        <p:nvSpPr>
          <p:cNvPr id="27" name="Abgerundetes Rechteck 26"/>
          <p:cNvSpPr/>
          <p:nvPr/>
        </p:nvSpPr>
        <p:spPr>
          <a:xfrm>
            <a:off x="6338401" y="4737249"/>
            <a:ext cx="1086004" cy="651282"/>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ECACC</a:t>
            </a:r>
            <a:br>
              <a:rPr kumimoji="0" lang="de-DE" sz="1270" b="0" i="0" u="none" strike="noStrike" kern="1200" cap="none" spc="0" normalizeH="0" baseline="0" noProof="0" dirty="0">
                <a:ln>
                  <a:noFill/>
                </a:ln>
                <a:solidFill>
                  <a:prstClr val="black"/>
                </a:solidFill>
                <a:effectLst/>
                <a:uLnTx/>
                <a:uFillTx/>
                <a:latin typeface="Arial"/>
                <a:ea typeface="+mn-ea"/>
                <a:cs typeface="+mn-cs"/>
              </a:rPr>
            </a:br>
            <a:endParaRPr kumimoji="0" lang="de-DE" sz="127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Ellipse 27"/>
          <p:cNvSpPr/>
          <p:nvPr/>
        </p:nvSpPr>
        <p:spPr>
          <a:xfrm>
            <a:off x="3574476" y="5479237"/>
            <a:ext cx="1709424" cy="1102589"/>
          </a:xfrm>
          <a:prstGeom prst="ellipse">
            <a:avLst/>
          </a:prstGeom>
          <a:solidFill>
            <a:srgbClr val="F5D7A5">
              <a:alpha val="98824"/>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Initial </a:t>
            </a:r>
            <a:r>
              <a:rPr kumimoji="0" lang="de-DE" sz="1270" b="0" i="0" u="none" strike="noStrike" kern="1200" cap="none" spc="0" normalizeH="0" baseline="0" noProof="0" dirty="0" err="1">
                <a:ln>
                  <a:noFill/>
                </a:ln>
                <a:solidFill>
                  <a:prstClr val="black"/>
                </a:solidFill>
                <a:effectLst/>
                <a:uLnTx/>
                <a:uFillTx/>
                <a:latin typeface="Arial"/>
                <a:ea typeface="+mn-ea"/>
                <a:cs typeface="+mn-cs"/>
              </a:rPr>
              <a:t>data</a:t>
            </a:r>
            <a:r>
              <a:rPr kumimoji="0" lang="de-DE" sz="1270" b="0" i="0" u="none" strike="noStrike" kern="1200" cap="none" spc="0" normalizeH="0" baseline="0" noProof="0" dirty="0">
                <a:ln>
                  <a:noFill/>
                </a:ln>
                <a:solidFill>
                  <a:prstClr val="black"/>
                </a:solidFill>
                <a:effectLst/>
                <a:uLnTx/>
                <a:uFillTx/>
                <a:latin typeface="Arial"/>
                <a:ea typeface="+mn-ea"/>
                <a:cs typeface="+mn-cs"/>
              </a:rPr>
              <a:t> </a:t>
            </a:r>
            <a:r>
              <a:rPr kumimoji="0" lang="de-DE" sz="1270" b="0" i="0" u="none" strike="noStrike" kern="1200" cap="none" spc="0" normalizeH="0" baseline="0" noProof="0" dirty="0" err="1">
                <a:ln>
                  <a:noFill/>
                </a:ln>
                <a:solidFill>
                  <a:prstClr val="black"/>
                </a:solidFill>
                <a:effectLst/>
                <a:uLnTx/>
                <a:uFillTx/>
                <a:latin typeface="Arial"/>
                <a:ea typeface="+mn-ea"/>
                <a:cs typeface="+mn-cs"/>
              </a:rPr>
              <a:t>package</a:t>
            </a:r>
            <a:r>
              <a:rPr kumimoji="0" lang="de-DE" sz="1270" b="0" i="0" u="none" strike="noStrike" kern="1200" cap="none" spc="0" normalizeH="0" baseline="0" noProof="0" dirty="0">
                <a:ln>
                  <a:noFill/>
                </a:ln>
                <a:solidFill>
                  <a:prstClr val="black"/>
                </a:solidFill>
                <a:effectLst/>
                <a:uLnTx/>
                <a:uFillTx/>
                <a:latin typeface="Arial"/>
                <a:ea typeface="+mn-ea"/>
                <a:cs typeface="+mn-cs"/>
              </a:rPr>
              <a:t> </a:t>
            </a:r>
            <a:r>
              <a:rPr kumimoji="0" lang="de-DE" sz="1270" b="0" i="0" u="none" strike="noStrike" kern="1200" cap="none" spc="0" normalizeH="0" baseline="0" noProof="0" dirty="0" err="1">
                <a:ln>
                  <a:noFill/>
                </a:ln>
                <a:solidFill>
                  <a:prstClr val="black"/>
                </a:solidFill>
                <a:effectLst/>
                <a:uLnTx/>
                <a:uFillTx/>
                <a:latin typeface="Arial"/>
                <a:ea typeface="+mn-ea"/>
                <a:cs typeface="+mn-cs"/>
              </a:rPr>
              <a:t>from</a:t>
            </a:r>
            <a:r>
              <a:rPr kumimoji="0" lang="de-DE" sz="1270" b="0" i="0" u="none" strike="noStrike" kern="1200" cap="none" spc="0" normalizeH="0" baseline="0" noProof="0" dirty="0">
                <a:ln>
                  <a:noFill/>
                </a:ln>
                <a:solidFill>
                  <a:prstClr val="black"/>
                </a:solidFill>
                <a:effectLst/>
                <a:uLnTx/>
                <a:uFillTx/>
                <a:latin typeface="Arial"/>
                <a:ea typeface="+mn-ea"/>
                <a:cs typeface="+mn-cs"/>
              </a:rPr>
              <a:t> </a:t>
            </a:r>
            <a:r>
              <a:rPr kumimoji="0" lang="de-DE" sz="1270" b="0" i="0" u="none" strike="noStrike" kern="1200" cap="none" spc="0" normalizeH="0" baseline="0" noProof="0" dirty="0" err="1">
                <a:ln>
                  <a:noFill/>
                </a:ln>
                <a:solidFill>
                  <a:prstClr val="black"/>
                </a:solidFill>
                <a:effectLst/>
                <a:uLnTx/>
                <a:uFillTx/>
                <a:latin typeface="Arial"/>
                <a:ea typeface="+mn-ea"/>
                <a:cs typeface="+mn-cs"/>
              </a:rPr>
              <a:t>depositor</a:t>
            </a:r>
            <a:endParaRPr kumimoji="0" lang="de-DE" sz="127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Pfeil nach rechts 28"/>
          <p:cNvSpPr/>
          <p:nvPr/>
        </p:nvSpPr>
        <p:spPr>
          <a:xfrm rot="12588765">
            <a:off x="2901279" y="5028384"/>
            <a:ext cx="634138" cy="13907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0" name="Pfeil nach links und rechts 29"/>
          <p:cNvSpPr/>
          <p:nvPr/>
        </p:nvSpPr>
        <p:spPr>
          <a:xfrm>
            <a:off x="2960539" y="4367532"/>
            <a:ext cx="339985" cy="139072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1" name="Pfeil nach links und rechts 30"/>
          <p:cNvSpPr/>
          <p:nvPr/>
        </p:nvSpPr>
        <p:spPr>
          <a:xfrm>
            <a:off x="4503325" y="4367533"/>
            <a:ext cx="339985" cy="139072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4" name="Pfeil nach links und rechts 33"/>
          <p:cNvSpPr/>
          <p:nvPr/>
        </p:nvSpPr>
        <p:spPr>
          <a:xfrm rot="5400000">
            <a:off x="2141561" y="3766528"/>
            <a:ext cx="339985" cy="139072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5" name="Pfeil nach links und rechts 34"/>
          <p:cNvSpPr/>
          <p:nvPr/>
        </p:nvSpPr>
        <p:spPr>
          <a:xfrm rot="5400000">
            <a:off x="3745161" y="3766528"/>
            <a:ext cx="339985" cy="139072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6" name="Pfeil nach links und rechts 35"/>
          <p:cNvSpPr/>
          <p:nvPr/>
        </p:nvSpPr>
        <p:spPr>
          <a:xfrm rot="5400000">
            <a:off x="5332805" y="3766528"/>
            <a:ext cx="339985" cy="139072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7" name="Pfeil nach links und rechts 36"/>
          <p:cNvSpPr/>
          <p:nvPr/>
        </p:nvSpPr>
        <p:spPr>
          <a:xfrm rot="5400000">
            <a:off x="6711406" y="3766529"/>
            <a:ext cx="339985" cy="139072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de-DE" sz="3264" b="0" i="0" u="none" strike="noStrike" kern="1200" cap="none" spc="0" normalizeH="0" baseline="0" noProof="0">
              <a:ln>
                <a:noFill/>
              </a:ln>
              <a:solidFill>
                <a:prstClr val="black"/>
              </a:solidFill>
              <a:effectLst/>
              <a:uLnTx/>
              <a:uFillTx/>
              <a:latin typeface="Arial"/>
              <a:ea typeface="+mn-ea"/>
              <a:cs typeface="+mn-cs"/>
            </a:endParaRPr>
          </a:p>
        </p:txBody>
      </p:sp>
      <p:sp>
        <p:nvSpPr>
          <p:cNvPr id="38" name="Textfeld 37"/>
          <p:cNvSpPr txBox="1"/>
          <p:nvPr/>
        </p:nvSpPr>
        <p:spPr>
          <a:xfrm>
            <a:off x="1519896" y="4324880"/>
            <a:ext cx="675083" cy="287771"/>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JSON</a:t>
            </a:r>
          </a:p>
        </p:txBody>
      </p:sp>
      <p:sp>
        <p:nvSpPr>
          <p:cNvPr id="41" name="Textfeld 40"/>
          <p:cNvSpPr txBox="1"/>
          <p:nvPr/>
        </p:nvSpPr>
        <p:spPr>
          <a:xfrm>
            <a:off x="4734854" y="4324879"/>
            <a:ext cx="675083" cy="287771"/>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JSON</a:t>
            </a:r>
          </a:p>
        </p:txBody>
      </p:sp>
      <p:sp>
        <p:nvSpPr>
          <p:cNvPr id="42" name="Textfeld 41"/>
          <p:cNvSpPr txBox="1"/>
          <p:nvPr/>
        </p:nvSpPr>
        <p:spPr>
          <a:xfrm>
            <a:off x="6123728" y="4324879"/>
            <a:ext cx="675083" cy="287771"/>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JSON</a:t>
            </a:r>
          </a:p>
        </p:txBody>
      </p:sp>
      <p:sp>
        <p:nvSpPr>
          <p:cNvPr id="43" name="Textfeld 42"/>
          <p:cNvSpPr txBox="1"/>
          <p:nvPr/>
        </p:nvSpPr>
        <p:spPr>
          <a:xfrm>
            <a:off x="2860186" y="4719603"/>
            <a:ext cx="675083" cy="287771"/>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XML</a:t>
            </a:r>
          </a:p>
        </p:txBody>
      </p:sp>
      <p:sp>
        <p:nvSpPr>
          <p:cNvPr id="44" name="Textfeld 43"/>
          <p:cNvSpPr txBox="1"/>
          <p:nvPr/>
        </p:nvSpPr>
        <p:spPr>
          <a:xfrm>
            <a:off x="4429189" y="4721563"/>
            <a:ext cx="675083" cy="287771"/>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XML</a:t>
            </a:r>
          </a:p>
        </p:txBody>
      </p:sp>
      <p:sp>
        <p:nvSpPr>
          <p:cNvPr id="45" name="Textfeld 44"/>
          <p:cNvSpPr txBox="1"/>
          <p:nvPr/>
        </p:nvSpPr>
        <p:spPr>
          <a:xfrm>
            <a:off x="3300524" y="4308387"/>
            <a:ext cx="675083" cy="287771"/>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de-DE" sz="1270" b="0" i="0" u="none" strike="noStrike" kern="1200" cap="none" spc="0" normalizeH="0" baseline="0" noProof="0" dirty="0">
                <a:ln>
                  <a:noFill/>
                </a:ln>
                <a:solidFill>
                  <a:prstClr val="black"/>
                </a:solidFill>
                <a:effectLst/>
                <a:uLnTx/>
                <a:uFillTx/>
                <a:latin typeface="Arial"/>
                <a:ea typeface="+mn-ea"/>
                <a:cs typeface="+mn-cs"/>
              </a:rPr>
              <a:t>XML</a:t>
            </a:r>
          </a:p>
        </p:txBody>
      </p:sp>
    </p:spTree>
    <p:extLst>
      <p:ext uri="{BB962C8B-B14F-4D97-AF65-F5344CB8AC3E}">
        <p14:creationId xmlns:p14="http://schemas.microsoft.com/office/powerpoint/2010/main" val="2555242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7" grpId="0" animBg="1"/>
      <p:bldP spid="28" grpId="0" animBg="1"/>
      <p:bldP spid="29" grpId="0" animBg="1"/>
      <p:bldP spid="30" grpId="0" animBg="1"/>
      <p:bldP spid="31" grpId="0" animBg="1"/>
      <p:bldP spid="34" grpId="0" animBg="1"/>
      <p:bldP spid="35" grpId="0" animBg="1"/>
      <p:bldP spid="36" grpId="0" animBg="1"/>
      <p:bldP spid="37" grpId="0" animBg="1"/>
      <p:bldP spid="38" grpId="0"/>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6" t="30213" r="1991" b="53381"/>
          <a:stretch/>
        </p:blipFill>
        <p:spPr bwMode="auto">
          <a:xfrm>
            <a:off x="1299922" y="4426874"/>
            <a:ext cx="9642312" cy="129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1850058" y="473628"/>
            <a:ext cx="8512039" cy="423193"/>
          </a:xfrm>
        </p:spPr>
        <p:txBody>
          <a:bodyPr/>
          <a:lstStyle/>
          <a:p>
            <a:r>
              <a:rPr lang="it-IT" dirty="0" err="1"/>
              <a:t>EBiSC</a:t>
            </a:r>
            <a:r>
              <a:rPr lang="it-IT" dirty="0"/>
              <a:t> Data </a:t>
            </a:r>
            <a:r>
              <a:rPr lang="it-IT" dirty="0" err="1"/>
              <a:t>Tracker</a:t>
            </a:r>
            <a:endParaRPr lang="en-GB" dirty="0"/>
          </a:p>
        </p:txBody>
      </p:sp>
      <p:pic>
        <p:nvPicPr>
          <p:cNvPr id="9" name="Grafik 8"/>
          <p:cNvPicPr/>
          <p:nvPr/>
        </p:nvPicPr>
        <p:blipFill rotWithShape="1">
          <a:blip r:embed="rId4"/>
          <a:srcRect l="8564" t="20451" r="4488" b="21695"/>
          <a:stretch/>
        </p:blipFill>
        <p:spPr>
          <a:xfrm>
            <a:off x="2956702" y="1616077"/>
            <a:ext cx="6320690" cy="2683912"/>
          </a:xfrm>
          <a:prstGeom prst="rect">
            <a:avLst/>
          </a:prstGeom>
          <a:ln>
            <a:noFill/>
          </a:ln>
        </p:spPr>
      </p:pic>
      <p:sp>
        <p:nvSpPr>
          <p:cNvPr id="11" name="Textplatzhalter 2"/>
          <p:cNvSpPr>
            <a:spLocks noGrp="1"/>
          </p:cNvSpPr>
          <p:nvPr>
            <p:ph type="body" sz="quarter" idx="12"/>
          </p:nvPr>
        </p:nvSpPr>
        <p:spPr>
          <a:xfrm>
            <a:off x="1865058" y="1194187"/>
            <a:ext cx="8512039" cy="4105637"/>
          </a:xfrm>
        </p:spPr>
        <p:txBody>
          <a:bodyPr/>
          <a:lstStyle/>
          <a:p>
            <a:r>
              <a:rPr lang="de-DE" spc="-1" dirty="0">
                <a:solidFill>
                  <a:srgbClr val="000000"/>
                </a:solidFill>
                <a:uFill>
                  <a:solidFill>
                    <a:srgbClr val="FFFFFF"/>
                  </a:solidFill>
                </a:uFill>
              </a:rPr>
              <a:t>Daily check </a:t>
            </a:r>
            <a:r>
              <a:rPr lang="de-DE" spc="-1" dirty="0" err="1">
                <a:solidFill>
                  <a:srgbClr val="000000"/>
                </a:solidFill>
                <a:uFill>
                  <a:solidFill>
                    <a:srgbClr val="FFFFFF"/>
                  </a:solidFill>
                </a:uFill>
              </a:rPr>
              <a:t>for</a:t>
            </a:r>
            <a:r>
              <a:rPr lang="de-DE" spc="-1" dirty="0">
                <a:solidFill>
                  <a:srgbClr val="000000"/>
                </a:solidFill>
                <a:uFill>
                  <a:solidFill>
                    <a:srgbClr val="FFFFFF"/>
                  </a:solidFill>
                </a:uFill>
              </a:rPr>
              <a:t> </a:t>
            </a:r>
            <a:r>
              <a:rPr lang="de-DE" spc="-1" dirty="0" err="1">
                <a:solidFill>
                  <a:srgbClr val="000000"/>
                </a:solidFill>
                <a:uFill>
                  <a:solidFill>
                    <a:srgbClr val="FFFFFF"/>
                  </a:solidFill>
                </a:uFill>
              </a:rPr>
              <a:t>reachability</a:t>
            </a:r>
            <a:r>
              <a:rPr lang="de-DE" spc="-1" dirty="0">
                <a:solidFill>
                  <a:srgbClr val="000000"/>
                </a:solidFill>
                <a:uFill>
                  <a:solidFill>
                    <a:srgbClr val="FFFFFF"/>
                  </a:solidFill>
                </a:uFill>
              </a:rPr>
              <a:t> </a:t>
            </a:r>
            <a:r>
              <a:rPr lang="de-DE" spc="-1" dirty="0" err="1">
                <a:solidFill>
                  <a:srgbClr val="000000"/>
                </a:solidFill>
                <a:uFill>
                  <a:solidFill>
                    <a:srgbClr val="FFFFFF"/>
                  </a:solidFill>
                </a:uFill>
              </a:rPr>
              <a:t>of</a:t>
            </a:r>
            <a:r>
              <a:rPr lang="de-DE" spc="-1" dirty="0">
                <a:solidFill>
                  <a:srgbClr val="000000"/>
                </a:solidFill>
                <a:uFill>
                  <a:solidFill>
                    <a:srgbClr val="FFFFFF"/>
                  </a:solidFill>
                </a:uFill>
              </a:rPr>
              <a:t> </a:t>
            </a:r>
            <a:r>
              <a:rPr lang="de-DE" spc="-1" dirty="0" err="1">
                <a:solidFill>
                  <a:srgbClr val="000000"/>
                </a:solidFill>
                <a:uFill>
                  <a:solidFill>
                    <a:srgbClr val="FFFFFF"/>
                  </a:solidFill>
                </a:uFill>
              </a:rPr>
              <a:t>every</a:t>
            </a:r>
            <a:r>
              <a:rPr lang="de-DE" spc="-1" dirty="0">
                <a:solidFill>
                  <a:srgbClr val="000000"/>
                </a:solidFill>
                <a:uFill>
                  <a:solidFill>
                    <a:srgbClr val="FFFFFF"/>
                  </a:solidFill>
                </a:uFill>
              </a:rPr>
              <a:t> </a:t>
            </a:r>
            <a:r>
              <a:rPr lang="de-DE" spc="-1" dirty="0" err="1">
                <a:solidFill>
                  <a:srgbClr val="000000"/>
                </a:solidFill>
                <a:uFill>
                  <a:solidFill>
                    <a:srgbClr val="FFFFFF"/>
                  </a:solidFill>
                </a:uFill>
              </a:rPr>
              <a:t>endpoint</a:t>
            </a:r>
            <a:endParaRPr lang="de-DE" spc="-1" dirty="0">
              <a:solidFill>
                <a:srgbClr val="000000"/>
              </a:solidFill>
              <a:uFill>
                <a:solidFill>
                  <a:srgbClr val="FFFFFF"/>
                </a:solidFill>
              </a:uFill>
            </a:endParaRPr>
          </a:p>
          <a:p>
            <a:endParaRPr lang="de-DE" dirty="0"/>
          </a:p>
        </p:txBody>
      </p:sp>
    </p:spTree>
    <p:extLst>
      <p:ext uri="{BB962C8B-B14F-4D97-AF65-F5344CB8AC3E}">
        <p14:creationId xmlns:p14="http://schemas.microsoft.com/office/powerpoint/2010/main" val="860642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MI_ppt_template">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Words>
  <Application>Microsoft Office PowerPoint</Application>
  <PresentationFormat>Widescreen</PresentationFormat>
  <Paragraphs>48</Paragraphs>
  <Slides>5</Slides>
  <Notes>5</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Arial Regular</vt:lpstr>
      <vt:lpstr>Calibri</vt:lpstr>
      <vt:lpstr>DejaVu Sans</vt:lpstr>
      <vt:lpstr>Helvetica</vt:lpstr>
      <vt:lpstr>Times New Roman</vt:lpstr>
      <vt:lpstr>Wingdings</vt:lpstr>
      <vt:lpstr>IMI_ppt_template</vt:lpstr>
      <vt:lpstr>IMI Chart background</vt:lpstr>
      <vt:lpstr>PowerPoint Presentation</vt:lpstr>
      <vt:lpstr>Induced Pluripotent Stem Cells</vt:lpstr>
      <vt:lpstr>PowerPoint Presentation</vt:lpstr>
      <vt:lpstr>EBiSC Information Management System (IMS)</vt:lpstr>
      <vt:lpstr>EBiSC Data Tracker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AMERKAD Nassima ( IMI )</dc:creator>
  <cp:lastModifiedBy>AMERKAD Nassima ( IMI )</cp:lastModifiedBy>
  <cp:revision>1</cp:revision>
  <dcterms:created xsi:type="dcterms:W3CDTF">2018-10-29T14:22:10Z</dcterms:created>
  <dcterms:modified xsi:type="dcterms:W3CDTF">2018-10-29T14:22:18Z</dcterms:modified>
</cp:coreProperties>
</file>