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spPr>
            <a:solidFill>
              <a:schemeClr val="bg1">
                <a:lumMod val="65000"/>
              </a:schemeClr>
            </a:solidFill>
          </c:spPr>
          <c:dPt>
            <c:idx val="0"/>
            <c:bubble3D val="0"/>
            <c:spPr>
              <a:solidFill>
                <a:srgbClr val="FF0000"/>
              </a:solidFill>
            </c:spPr>
            <c:extLst>
              <c:ext xmlns:c16="http://schemas.microsoft.com/office/drawing/2014/chart" uri="{C3380CC4-5D6E-409C-BE32-E72D297353CC}">
                <c16:uniqueId val="{00000001-7D41-452A-960E-7D32037332D7}"/>
              </c:ext>
            </c:extLst>
          </c:dPt>
          <c:dPt>
            <c:idx val="1"/>
            <c:bubble3D val="0"/>
            <c:explosion val="18"/>
            <c:extLst>
              <c:ext xmlns:c16="http://schemas.microsoft.com/office/drawing/2014/chart" uri="{C3380CC4-5D6E-409C-BE32-E72D297353CC}">
                <c16:uniqueId val="{00000003-7D41-452A-960E-7D32037332D7}"/>
              </c:ext>
            </c:extLst>
          </c:dPt>
          <c:dLbls>
            <c:dLbl>
              <c:idx val="0"/>
              <c:layout>
                <c:manualLayout>
                  <c:x val="0.15724130067419409"/>
                  <c:y val="-0.3676049266030658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FF0000"/>
                        </a:solidFill>
                        <a:latin typeface="+mn-lt"/>
                        <a:ea typeface="+mn-ea"/>
                        <a:cs typeface="+mn-cs"/>
                      </a:defRPr>
                    </a:pPr>
                    <a:r>
                      <a:rPr lang="en-US" dirty="0"/>
                      <a:t> S1</a:t>
                    </a:r>
                    <a:r>
                      <a:rPr lang="en-US" baseline="0" dirty="0"/>
                      <a:t> ELISA</a:t>
                    </a:r>
                    <a:r>
                      <a:rPr lang="en-US" dirty="0"/>
                      <a:t>92%</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D41-452A-960E-7D32037332D7}"/>
                </c:ext>
              </c:extLst>
            </c:dLbl>
            <c:dLbl>
              <c:idx val="1"/>
              <c:layout>
                <c:manualLayout>
                  <c:x val="-5.059577857242218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hade val="76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D41-452A-960E-7D32037332D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1"/>
                <c:pt idx="0">
                  <c:v>S1</c:v>
                </c:pt>
              </c:strCache>
            </c:strRef>
          </c:cat>
          <c:val>
            <c:numRef>
              <c:f>Sheet1!$B$2:$B$3</c:f>
              <c:numCache>
                <c:formatCode>General</c:formatCode>
                <c:ptCount val="2"/>
                <c:pt idx="0">
                  <c:v>188</c:v>
                </c:pt>
                <c:pt idx="1">
                  <c:v>16</c:v>
                </c:pt>
              </c:numCache>
            </c:numRef>
          </c:val>
          <c:extLst>
            <c:ext xmlns:c16="http://schemas.microsoft.com/office/drawing/2014/chart" uri="{C3380CC4-5D6E-409C-BE32-E72D297353CC}">
              <c16:uniqueId val="{00000004-7D41-452A-960E-7D32037332D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explosion val="15"/>
          <c:dPt>
            <c:idx val="0"/>
            <c:bubble3D val="0"/>
            <c:explosion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D41-452A-960E-7D32037332D7}"/>
              </c:ext>
            </c:extLst>
          </c:dPt>
          <c:dPt>
            <c:idx val="1"/>
            <c:bubble3D val="0"/>
            <c:spPr>
              <a:solidFill>
                <a:schemeClr val="bg1">
                  <a:lumMod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D41-452A-960E-7D32037332D7}"/>
              </c:ext>
            </c:extLst>
          </c:dPt>
          <c:dLbls>
            <c:dLbl>
              <c:idx val="0"/>
              <c:layout>
                <c:manualLayout>
                  <c:x val="-1.1797972616727223E-2"/>
                  <c:y val="4.319503680034994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D41-452A-960E-7D32037332D7}"/>
                </c:ext>
              </c:extLst>
            </c:dLbl>
            <c:dLbl>
              <c:idx val="1"/>
              <c:layout>
                <c:manualLayout>
                  <c:x val="3.4085947881601582E-2"/>
                  <c:y val="-0.3676359094956757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hade val="76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D41-452A-960E-7D32037332D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1"/>
                <c:pt idx="0">
                  <c:v>MERS-CoV</c:v>
                </c:pt>
              </c:strCache>
            </c:strRef>
          </c:cat>
          <c:val>
            <c:numRef>
              <c:f>Sheet1!$B$2:$B$3</c:f>
              <c:numCache>
                <c:formatCode>General</c:formatCode>
                <c:ptCount val="2"/>
                <c:pt idx="0">
                  <c:v>204</c:v>
                </c:pt>
                <c:pt idx="1">
                  <c:v>300</c:v>
                </c:pt>
              </c:numCache>
            </c:numRef>
          </c:val>
          <c:extLst>
            <c:ext xmlns:c16="http://schemas.microsoft.com/office/drawing/2014/chart" uri="{C3380CC4-5D6E-409C-BE32-E72D297353CC}">
              <c16:uniqueId val="{00000004-7D41-452A-960E-7D32037332D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70E8D-5106-47EC-9779-7D3C1E5E5E45}"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9F3CD-2718-45C9-B21D-773EF4739DD3}" type="slidenum">
              <a:rPr lang="en-GB" smtClean="0"/>
              <a:t>‹#›</a:t>
            </a:fld>
            <a:endParaRPr lang="en-GB"/>
          </a:p>
        </p:txBody>
      </p:sp>
    </p:spTree>
    <p:extLst>
      <p:ext uri="{BB962C8B-B14F-4D97-AF65-F5344CB8AC3E}">
        <p14:creationId xmlns:p14="http://schemas.microsoft.com/office/powerpoint/2010/main" val="292069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02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Naturally infected dromedary camels have remarkably high levels of neutralizing antibodies against MERS-</a:t>
            </a:r>
            <a:r>
              <a:rPr lang="en-US" dirty="0" err="1"/>
              <a:t>CoV</a:t>
            </a:r>
            <a:r>
              <a:rPr lang="en-US" dirty="0"/>
              <a:t> </a:t>
            </a:r>
          </a:p>
          <a:p>
            <a:pPr lvl="0"/>
            <a:r>
              <a:rPr lang="en-US" dirty="0"/>
              <a:t>Camelids naturally have </a:t>
            </a:r>
            <a:r>
              <a:rPr lang="de-DE" dirty="0"/>
              <a:t>Heavy </a:t>
            </a:r>
            <a:r>
              <a:rPr lang="de-DE" dirty="0" err="1"/>
              <a:t>chain</a:t>
            </a:r>
            <a:r>
              <a:rPr lang="de-DE" dirty="0"/>
              <a:t> </a:t>
            </a:r>
            <a:r>
              <a:rPr lang="de-DE" dirty="0" err="1"/>
              <a:t>only</a:t>
            </a:r>
            <a:r>
              <a:rPr lang="de-DE" dirty="0"/>
              <a:t> </a:t>
            </a:r>
            <a:r>
              <a:rPr lang="de-DE" dirty="0" err="1"/>
              <a:t>antibodies</a:t>
            </a:r>
            <a:r>
              <a:rPr lang="de-DE" dirty="0"/>
              <a:t> (</a:t>
            </a:r>
            <a:r>
              <a:rPr lang="de-DE" dirty="0" err="1">
                <a:solidFill>
                  <a:srgbClr val="FF0000"/>
                </a:solidFill>
              </a:rPr>
              <a:t>HCAbs</a:t>
            </a:r>
            <a:r>
              <a:rPr lang="de-DE" dirty="0"/>
              <a:t>)</a:t>
            </a:r>
          </a:p>
          <a:p>
            <a:pPr lvl="1"/>
            <a:r>
              <a:rPr lang="de-DE" dirty="0">
                <a:solidFill>
                  <a:srgbClr val="FF0000"/>
                </a:solidFill>
              </a:rPr>
              <a:t>Single </a:t>
            </a:r>
            <a:r>
              <a:rPr lang="de-DE" dirty="0" err="1">
                <a:solidFill>
                  <a:srgbClr val="FF0000"/>
                </a:solidFill>
              </a:rPr>
              <a:t>domain</a:t>
            </a:r>
            <a:r>
              <a:rPr lang="de-DE" dirty="0">
                <a:solidFill>
                  <a:srgbClr val="FF0000"/>
                </a:solidFill>
              </a:rPr>
              <a:t> </a:t>
            </a:r>
            <a:r>
              <a:rPr lang="de-DE" dirty="0" err="1">
                <a:solidFill>
                  <a:srgbClr val="FF0000"/>
                </a:solidFill>
              </a:rPr>
              <a:t>antibodies</a:t>
            </a:r>
            <a:r>
              <a:rPr lang="de-DE" dirty="0">
                <a:solidFill>
                  <a:srgbClr val="FF0000"/>
                </a:solidFill>
              </a:rPr>
              <a:t> (VHH, </a:t>
            </a:r>
            <a:r>
              <a:rPr lang="de-DE" dirty="0" err="1">
                <a:solidFill>
                  <a:srgbClr val="FF0000"/>
                </a:solidFill>
              </a:rPr>
              <a:t>nanobody</a:t>
            </a:r>
            <a:r>
              <a:rPr lang="de-DE" dirty="0">
                <a:solidFill>
                  <a:srgbClr val="FF0000"/>
                </a:solidFill>
              </a:rPr>
              <a:t>)</a:t>
            </a:r>
          </a:p>
          <a:p>
            <a:pPr lvl="2"/>
            <a:r>
              <a:rPr lang="de-DE" dirty="0"/>
              <a:t>Small (15 </a:t>
            </a:r>
            <a:r>
              <a:rPr lang="de-DE" dirty="0" err="1"/>
              <a:t>kDa</a:t>
            </a:r>
            <a:r>
              <a:rPr lang="de-DE" dirty="0"/>
              <a:t>), </a:t>
            </a:r>
            <a:r>
              <a:rPr lang="de-DE" dirty="0" err="1"/>
              <a:t>highly</a:t>
            </a:r>
            <a:r>
              <a:rPr lang="de-DE" dirty="0"/>
              <a:t> </a:t>
            </a:r>
            <a:r>
              <a:rPr lang="de-DE" dirty="0" err="1"/>
              <a:t>stable</a:t>
            </a:r>
            <a:r>
              <a:rPr lang="de-DE" dirty="0"/>
              <a:t> </a:t>
            </a:r>
            <a:r>
              <a:rPr lang="de-DE" dirty="0" err="1"/>
              <a:t>and</a:t>
            </a:r>
            <a:r>
              <a:rPr lang="de-DE" dirty="0"/>
              <a:t> soluble</a:t>
            </a:r>
          </a:p>
          <a:p>
            <a:pPr lvl="2"/>
            <a:r>
              <a:rPr lang="de-DE" dirty="0"/>
              <a:t>Target </a:t>
            </a:r>
            <a:r>
              <a:rPr lang="de-DE" dirty="0" err="1"/>
              <a:t>for</a:t>
            </a:r>
            <a:r>
              <a:rPr lang="de-DE" dirty="0"/>
              <a:t> </a:t>
            </a:r>
            <a:r>
              <a:rPr lang="de-DE" dirty="0" err="1"/>
              <a:t>classical</a:t>
            </a:r>
            <a:r>
              <a:rPr lang="de-DE" dirty="0"/>
              <a:t> </a:t>
            </a:r>
            <a:r>
              <a:rPr lang="de-DE" dirty="0" err="1"/>
              <a:t>antibodies</a:t>
            </a:r>
            <a:r>
              <a:rPr lang="de-DE" dirty="0"/>
              <a:t> </a:t>
            </a:r>
            <a:r>
              <a:rPr lang="de-DE" dirty="0" err="1"/>
              <a:t>inaccessible</a:t>
            </a:r>
            <a:r>
              <a:rPr lang="de-DE" dirty="0"/>
              <a:t> </a:t>
            </a:r>
            <a:r>
              <a:rPr lang="de-DE" dirty="0" err="1"/>
              <a:t>targets</a:t>
            </a:r>
            <a:endParaRPr lang="de-DE" dirty="0"/>
          </a:p>
          <a:p>
            <a:pPr lvl="2"/>
            <a:r>
              <a:rPr lang="de-DE" dirty="0"/>
              <a:t>Easy </a:t>
            </a:r>
            <a:r>
              <a:rPr lang="de-DE" dirty="0" err="1"/>
              <a:t>editing</a:t>
            </a:r>
            <a:r>
              <a:rPr lang="de-DE" dirty="0"/>
              <a:t> in </a:t>
            </a:r>
            <a:r>
              <a:rPr lang="de-DE" dirty="0" err="1"/>
              <a:t>laboratories</a:t>
            </a:r>
            <a:r>
              <a:rPr lang="de-DE" dirty="0"/>
              <a:t> </a:t>
            </a:r>
          </a:p>
          <a:p>
            <a:pPr lvl="2"/>
            <a:r>
              <a:rPr lang="de-DE" dirty="0" err="1"/>
              <a:t>Less</a:t>
            </a:r>
            <a:r>
              <a:rPr lang="de-DE" dirty="0"/>
              <a:t> </a:t>
            </a:r>
            <a:r>
              <a:rPr lang="de-DE" dirty="0" err="1"/>
              <a:t>immunotoxic</a:t>
            </a:r>
            <a:endParaRPr lang="de-DE" dirty="0"/>
          </a:p>
        </p:txBody>
      </p:sp>
      <p:sp>
        <p:nvSpPr>
          <p:cNvPr id="4" name="Slide Number Placeholder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4459DA72-0882-4108-BF17-FFA87161DA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31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88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34811"/>
            <a:ext cx="9039427" cy="2842995"/>
          </a:xfrm>
          <a:prstGeom prst="rect">
            <a:avLst/>
          </a:prstGeom>
          <a:solidFill>
            <a:srgbClr val="006B8B"/>
          </a:solidFill>
        </p:spPr>
        <p:txBody>
          <a:bodyPr vert="horz" lIns="360000" tIns="360000" rIns="360000" bIns="360000" anchor="ctr" anchorCtr="0">
            <a:spAutoFit/>
          </a:bodyPr>
          <a:lstStyle>
            <a:lvl1pPr marL="0" indent="0" algn="l">
              <a:lnSpc>
                <a:spcPts val="3264"/>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135219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2"/>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5"/>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1"/>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6" y="4696787"/>
            <a:ext cx="10693576"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is Arial bold 36pt, paragraph line spacing is 36pt, left alignment. </a:t>
            </a:r>
          </a:p>
        </p:txBody>
      </p:sp>
    </p:spTree>
    <p:extLst>
      <p:ext uri="{BB962C8B-B14F-4D97-AF65-F5344CB8AC3E}">
        <p14:creationId xmlns:p14="http://schemas.microsoft.com/office/powerpoint/2010/main" val="387060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11976"/>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358091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3169326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6" y="877406"/>
            <a:ext cx="10693576"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7"/>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7" y="1873730"/>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18060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230146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Chart title. 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178556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421850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50"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9018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F0966-98A2-49E2-BD3E-64BAE4AD730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BF954076-FDEB-48AB-95E6-0738C438CB35}"/>
              </a:ext>
            </a:extLst>
          </p:cNvPr>
          <p:cNvSpPr>
            <a:spLocks noGrp="1"/>
          </p:cNvSpPr>
          <p:nvPr>
            <p:ph type="dt" sz="half" idx="10"/>
          </p:nvPr>
        </p:nvSpPr>
        <p:spPr/>
        <p:txBody>
          <a:bodyPr/>
          <a:lstStyle/>
          <a:p>
            <a:pPr defTabSz="451363"/>
            <a:fld id="{A2515B7D-8974-4F59-A123-FA4E69DF3885}" type="datetimeFigureOut">
              <a:rPr lang="en-GB" sz="1814" smtClean="0">
                <a:solidFill>
                  <a:prstClr val="black"/>
                </a:solidFill>
              </a:rPr>
              <a:pPr defTabSz="451363"/>
              <a:t>29/10/2018</a:t>
            </a:fld>
            <a:endParaRPr lang="en-GB" sz="1814">
              <a:solidFill>
                <a:prstClr val="black"/>
              </a:solidFill>
            </a:endParaRPr>
          </a:p>
        </p:txBody>
      </p:sp>
      <p:sp>
        <p:nvSpPr>
          <p:cNvPr id="4" name="Marcador de pie de página 3">
            <a:extLst>
              <a:ext uri="{FF2B5EF4-FFF2-40B4-BE49-F238E27FC236}">
                <a16:creationId xmlns:a16="http://schemas.microsoft.com/office/drawing/2014/main" id="{A73D31B9-887D-4EAA-A377-17830A5F8B90}"/>
              </a:ext>
            </a:extLst>
          </p:cNvPr>
          <p:cNvSpPr>
            <a:spLocks noGrp="1"/>
          </p:cNvSpPr>
          <p:nvPr>
            <p:ph type="ftr" sz="quarter" idx="11"/>
          </p:nvPr>
        </p:nvSpPr>
        <p:spPr/>
        <p:txBody>
          <a:bodyPr/>
          <a:lstStyle/>
          <a:p>
            <a:pPr defTabSz="451363"/>
            <a:endParaRPr lang="en-GB" sz="1814">
              <a:solidFill>
                <a:prstClr val="black"/>
              </a:solidFill>
            </a:endParaRPr>
          </a:p>
        </p:txBody>
      </p:sp>
      <p:sp>
        <p:nvSpPr>
          <p:cNvPr id="5" name="Marcador de número de diapositiva 4">
            <a:extLst>
              <a:ext uri="{FF2B5EF4-FFF2-40B4-BE49-F238E27FC236}">
                <a16:creationId xmlns:a16="http://schemas.microsoft.com/office/drawing/2014/main" id="{C2964447-257C-47C4-88F2-7B5F1C27C501}"/>
              </a:ext>
            </a:extLst>
          </p:cNvPr>
          <p:cNvSpPr>
            <a:spLocks noGrp="1"/>
          </p:cNvSpPr>
          <p:nvPr>
            <p:ph type="sldNum" sz="quarter" idx="12"/>
          </p:nvPr>
        </p:nvSpPr>
        <p:spPr/>
        <p:txBody>
          <a:bodyPr/>
          <a:lstStyle/>
          <a:p>
            <a:pPr defTabSz="451363"/>
            <a:fld id="{770B447D-3FE1-4D6A-A1CB-F6F184C6A0BD}" type="slidenum">
              <a:rPr lang="en-GB" sz="1814" smtClean="0">
                <a:solidFill>
                  <a:prstClr val="black"/>
                </a:solidFill>
              </a:rPr>
              <a:pPr defTabSz="451363"/>
              <a:t>‹#›</a:t>
            </a:fld>
            <a:endParaRPr lang="en-GB" sz="1814">
              <a:solidFill>
                <a:prstClr val="black"/>
              </a:solidFill>
            </a:endParaRPr>
          </a:p>
        </p:txBody>
      </p:sp>
    </p:spTree>
    <p:extLst>
      <p:ext uri="{BB962C8B-B14F-4D97-AF65-F5344CB8AC3E}">
        <p14:creationId xmlns:p14="http://schemas.microsoft.com/office/powerpoint/2010/main" val="266277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8DC178-4BCB-8F4F-9939-EBAE4582662D}"/>
              </a:ext>
            </a:extLst>
          </p:cNvPr>
          <p:cNvPicPr>
            <a:picLocks noChangeAspect="1"/>
          </p:cNvPicPr>
          <p:nvPr userDrawn="1"/>
        </p:nvPicPr>
        <p:blipFill>
          <a:blip r:embed="rId2"/>
          <a:stretch>
            <a:fillRect/>
          </a:stretch>
        </p:blipFill>
        <p:spPr>
          <a:xfrm>
            <a:off x="517526" y="4892507"/>
            <a:ext cx="2325066" cy="662116"/>
          </a:xfrm>
          <a:prstGeom prst="rect">
            <a:avLst/>
          </a:prstGeom>
        </p:spPr>
      </p:pic>
      <p:pic>
        <p:nvPicPr>
          <p:cNvPr id="16" name="Picture 15">
            <a:extLst>
              <a:ext uri="{FF2B5EF4-FFF2-40B4-BE49-F238E27FC236}">
                <a16:creationId xmlns:a16="http://schemas.microsoft.com/office/drawing/2014/main" id="{FD68F619-448B-9544-B504-DA8AD688D860}"/>
              </a:ext>
            </a:extLst>
          </p:cNvPr>
          <p:cNvPicPr>
            <a:picLocks noChangeAspect="1"/>
          </p:cNvPicPr>
          <p:nvPr userDrawn="1"/>
        </p:nvPicPr>
        <p:blipFill>
          <a:blip r:embed="rId3"/>
          <a:stretch>
            <a:fillRect/>
          </a:stretch>
        </p:blipFill>
        <p:spPr>
          <a:xfrm>
            <a:off x="579438" y="5757433"/>
            <a:ext cx="1187792" cy="361502"/>
          </a:xfrm>
          <a:prstGeom prst="rect">
            <a:avLst/>
          </a:prstGeom>
        </p:spPr>
      </p:pic>
      <p:pic>
        <p:nvPicPr>
          <p:cNvPr id="17" name="Picture 16">
            <a:extLst>
              <a:ext uri="{FF2B5EF4-FFF2-40B4-BE49-F238E27FC236}">
                <a16:creationId xmlns:a16="http://schemas.microsoft.com/office/drawing/2014/main" id="{D4C42123-B9C5-8947-BD56-A68006BBFC1F}"/>
              </a:ext>
            </a:extLst>
          </p:cNvPr>
          <p:cNvPicPr>
            <a:picLocks noChangeAspect="1"/>
          </p:cNvPicPr>
          <p:nvPr userDrawn="1"/>
        </p:nvPicPr>
        <p:blipFill>
          <a:blip r:embed="rId4"/>
          <a:stretch>
            <a:fillRect/>
          </a:stretch>
        </p:blipFill>
        <p:spPr>
          <a:xfrm>
            <a:off x="425450" y="141516"/>
            <a:ext cx="969974" cy="587449"/>
          </a:xfrm>
          <a:prstGeom prst="rect">
            <a:avLst/>
          </a:prstGeom>
        </p:spPr>
      </p:pic>
      <p:pic>
        <p:nvPicPr>
          <p:cNvPr id="19" name="Picture 18">
            <a:extLst>
              <a:ext uri="{FF2B5EF4-FFF2-40B4-BE49-F238E27FC236}">
                <a16:creationId xmlns:a16="http://schemas.microsoft.com/office/drawing/2014/main" id="{091399F4-886B-D34A-B6C7-74E5C2C3906A}"/>
              </a:ext>
            </a:extLst>
          </p:cNvPr>
          <p:cNvPicPr>
            <a:picLocks noChangeAspect="1"/>
          </p:cNvPicPr>
          <p:nvPr userDrawn="1"/>
        </p:nvPicPr>
        <p:blipFill rotWithShape="1">
          <a:blip r:embed="rId5"/>
          <a:srcRect t="21868" r="22459"/>
          <a:stretch/>
        </p:blipFill>
        <p:spPr>
          <a:xfrm>
            <a:off x="7951303" y="0"/>
            <a:ext cx="4240697" cy="4273029"/>
          </a:xfrm>
          <a:prstGeom prst="rect">
            <a:avLst/>
          </a:prstGeom>
        </p:spPr>
      </p:pic>
      <p:sp>
        <p:nvSpPr>
          <p:cNvPr id="21" name="Rectangle 20">
            <a:extLst>
              <a:ext uri="{FF2B5EF4-FFF2-40B4-BE49-F238E27FC236}">
                <a16:creationId xmlns:a16="http://schemas.microsoft.com/office/drawing/2014/main" id="{34226E77-28B5-AF44-AA1D-E100B64C6944}"/>
              </a:ext>
            </a:extLst>
          </p:cNvPr>
          <p:cNvSpPr/>
          <p:nvPr userDrawn="1"/>
        </p:nvSpPr>
        <p:spPr>
          <a:xfrm>
            <a:off x="0" y="6365568"/>
            <a:ext cx="12192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585F63EC-2DFA-104C-9577-9AA4939DC3BD}"/>
              </a:ext>
            </a:extLst>
          </p:cNvPr>
          <p:cNvSpPr>
            <a:spLocks noGrp="1"/>
          </p:cNvSpPr>
          <p:nvPr>
            <p:ph type="ctrTitle" hasCustomPrompt="1"/>
          </p:nvPr>
        </p:nvSpPr>
        <p:spPr>
          <a:xfrm>
            <a:off x="518400" y="2193235"/>
            <a:ext cx="4384904" cy="2431774"/>
          </a:xfrm>
          <a:prstGeom prst="rect">
            <a:avLst/>
          </a:prstGeom>
        </p:spPr>
        <p:txBody>
          <a:bodyPr lIns="0" tIns="0" rIns="0" bIns="0" anchor="t"/>
          <a:lstStyle>
            <a:lvl1pPr algn="l">
              <a:defRPr sz="4700" b="0" i="0" cap="all" baseline="0">
                <a:solidFill>
                  <a:srgbClr val="005976"/>
                </a:solidFill>
                <a:latin typeface="Arial Regular"/>
              </a:defRPr>
            </a:lvl1pPr>
          </a:lstStyle>
          <a:p>
            <a:r>
              <a:rPr lang="en-US" dirty="0"/>
              <a:t>10 YEARS</a:t>
            </a:r>
            <a:br>
              <a:rPr lang="en-US" dirty="0"/>
            </a:br>
            <a:r>
              <a:rPr lang="en-US" dirty="0"/>
              <a:t>OF LIGHTING</a:t>
            </a:r>
            <a:br>
              <a:rPr lang="en-US" dirty="0"/>
            </a:br>
            <a:r>
              <a:rPr lang="en-US" dirty="0"/>
              <a:t>THE WAY</a:t>
            </a:r>
          </a:p>
        </p:txBody>
      </p:sp>
    </p:spTree>
    <p:extLst>
      <p:ext uri="{BB962C8B-B14F-4D97-AF65-F5344CB8AC3E}">
        <p14:creationId xmlns:p14="http://schemas.microsoft.com/office/powerpoint/2010/main" val="1082174518"/>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1576287" y="2889962"/>
            <a:ext cx="9039427" cy="1573417"/>
          </a:xfrm>
          <a:prstGeom prst="rect">
            <a:avLst/>
          </a:prstGeom>
          <a:solidFill>
            <a:srgbClr val="006B8B"/>
          </a:solidFill>
        </p:spPr>
        <p:txBody>
          <a:bodyPr vert="horz" lIns="360000" tIns="360000" rIns="360000" bIns="360000" anchor="ctr" anchorCtr="0">
            <a:spAutoFit/>
          </a:bodyPr>
          <a:lstStyle>
            <a:lvl1pPr marL="0" indent="0" algn="ctr">
              <a:lnSpc>
                <a:spcPts val="3264"/>
              </a:lnSpc>
              <a:buNone/>
              <a:defRPr spc="0" baseline="0">
                <a:latin typeface="Arial"/>
                <a:cs typeface="Arial"/>
              </a:defRPr>
            </a:lvl1pPr>
            <a:lvl2pPr>
              <a:buNone/>
              <a:defRPr/>
            </a:lvl2pPr>
            <a:lvl3pPr>
              <a:buNone/>
              <a:defRPr/>
            </a:lvl3pPr>
            <a:lvl4pPr>
              <a:buNone/>
              <a:defRPr/>
            </a:lvl4pPr>
            <a:lvl5pPr>
              <a:buNone/>
              <a:defRPr/>
            </a:lvl5pPr>
          </a:lstStyle>
          <a:p>
            <a:pPr lvl="0"/>
            <a:r>
              <a:rPr lang="it-IT" dirty="0"/>
              <a:t>Divider chart. Please center the box vertically-horizontally after editing.</a:t>
            </a:r>
          </a:p>
        </p:txBody>
      </p:sp>
    </p:spTree>
    <p:extLst>
      <p:ext uri="{BB962C8B-B14F-4D97-AF65-F5344CB8AC3E}">
        <p14:creationId xmlns:p14="http://schemas.microsoft.com/office/powerpoint/2010/main" val="976571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36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371" y="460376"/>
            <a:ext cx="11521280" cy="520353"/>
          </a:xfrm>
        </p:spPr>
        <p:txBody>
          <a:bodyPr/>
          <a:lstStyle>
            <a:lvl1pPr>
              <a:defRPr b="1">
                <a:latin typeface="Times New Roman" pitchFamily="18" charset="0"/>
                <a:cs typeface="Times New Roman" pitchFamily="18" charset="0"/>
              </a:defRPr>
            </a:lvl1pPr>
          </a:lstStyle>
          <a:p>
            <a:r>
              <a:rPr lang="da-DK" dirty="0"/>
              <a:t> Klik for at redigere i master</a:t>
            </a:r>
          </a:p>
        </p:txBody>
      </p:sp>
      <p:sp>
        <p:nvSpPr>
          <p:cNvPr id="3" name="Pladsholder til indhold 2"/>
          <p:cNvSpPr>
            <a:spLocks noGrp="1"/>
          </p:cNvSpPr>
          <p:nvPr>
            <p:ph idx="1" hasCustomPrompt="1"/>
          </p:nvPr>
        </p:nvSpPr>
        <p:spPr>
          <a:xfrm>
            <a:off x="431371" y="1124745"/>
            <a:ext cx="11521280" cy="547260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da-DK" dirty="0"/>
              <a:t> 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31"/>
          <p:cNvSpPr>
            <a:spLocks noGrp="1" noChangeArrowheads="1"/>
          </p:cNvSpPr>
          <p:nvPr>
            <p:ph type="ftr" sz="quarter" idx="10"/>
          </p:nvPr>
        </p:nvSpPr>
        <p:spPr>
          <a:ln/>
        </p:spPr>
        <p:txBody>
          <a:bodyPr/>
          <a:lstStyle>
            <a:lvl1pPr>
              <a:defRPr/>
            </a:lvl1pPr>
          </a:lstStyle>
          <a:p>
            <a:pPr>
              <a:defRPr/>
            </a:pPr>
            <a:endParaRPr lang="en-GB"/>
          </a:p>
        </p:txBody>
      </p:sp>
      <p:sp>
        <p:nvSpPr>
          <p:cNvPr id="5" name="TextBox 4"/>
          <p:cNvSpPr txBox="1"/>
          <p:nvPr userDrawn="1"/>
        </p:nvSpPr>
        <p:spPr>
          <a:xfrm>
            <a:off x="9168341" y="-7878"/>
            <a:ext cx="2993563" cy="276999"/>
          </a:xfrm>
          <a:prstGeom prst="rect">
            <a:avLst/>
          </a:prstGeom>
          <a:noFill/>
        </p:spPr>
        <p:txBody>
          <a:bodyPr wrap="square" rtlCol="0" anchor="ctr">
            <a:spAutoFit/>
          </a:bodyPr>
          <a:lstStyle/>
          <a:p>
            <a:pPr algn="r"/>
            <a:r>
              <a:rPr lang="da-DK" sz="1200" b="0" cap="all" baseline="0" dirty="0">
                <a:solidFill>
                  <a:schemeClr val="bg1"/>
                </a:solidFill>
                <a:latin typeface="Calibri" pitchFamily="34" charset="0"/>
              </a:rPr>
              <a:t>Department of </a:t>
            </a:r>
            <a:r>
              <a:rPr lang="da-DK" sz="1200" b="0" cap="all" baseline="0" dirty="0" err="1">
                <a:solidFill>
                  <a:schemeClr val="bg1"/>
                </a:solidFill>
                <a:latin typeface="Calibri" pitchFamily="34" charset="0"/>
              </a:rPr>
              <a:t>Pharmacy</a:t>
            </a:r>
            <a:endParaRPr lang="en-GB" sz="1200" b="0" cap="all" baseline="0" dirty="0">
              <a:solidFill>
                <a:schemeClr val="bg1"/>
              </a:solidFill>
              <a:latin typeface="Calibri" pitchFamily="34" charset="0"/>
            </a:endParaRPr>
          </a:p>
        </p:txBody>
      </p:sp>
    </p:spTree>
    <p:extLst>
      <p:ext uri="{BB962C8B-B14F-4D97-AF65-F5344CB8AC3E}">
        <p14:creationId xmlns:p14="http://schemas.microsoft.com/office/powerpoint/2010/main" val="269852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2945393" y="3141551"/>
            <a:ext cx="6277069" cy="1173628"/>
          </a:xfrm>
          <a:prstGeom prst="rect">
            <a:avLst/>
          </a:prstGeom>
          <a:solidFill>
            <a:srgbClr val="006B8B"/>
          </a:solidFill>
        </p:spPr>
        <p:txBody>
          <a:bodyPr vert="horz" wrap="square" lIns="360000" tIns="360000" rIns="360000" bIns="360000">
            <a:spAutoFit/>
          </a:bodyPr>
          <a:lstStyle>
            <a:lvl1pPr marL="0" indent="0" algn="ctr">
              <a:buNone/>
              <a:defRPr baseline="0">
                <a:latin typeface="Arial"/>
                <a:cs typeface="Arial"/>
              </a:defRPr>
            </a:lvl1pPr>
            <a:lvl2pPr>
              <a:buNone/>
              <a:defRPr/>
            </a:lvl2pPr>
            <a:lvl3pPr>
              <a:buNone/>
              <a:defRPr/>
            </a:lvl3pPr>
            <a:lvl4pPr>
              <a:buNone/>
              <a:defRPr/>
            </a:lvl4pPr>
            <a:lvl5pPr>
              <a:buNone/>
              <a:defRPr/>
            </a:lvl5pPr>
          </a:lstStyle>
          <a:p>
            <a:pPr lvl="0"/>
            <a:r>
              <a:rPr lang="it-IT" dirty="0"/>
              <a:t>Thank you</a:t>
            </a:r>
          </a:p>
        </p:txBody>
      </p:sp>
      <p:sp>
        <p:nvSpPr>
          <p:cNvPr id="6" name="Segnaposto testo 13"/>
          <p:cNvSpPr>
            <a:spLocks noGrp="1"/>
          </p:cNvSpPr>
          <p:nvPr>
            <p:ph type="body" sz="quarter" idx="11" hasCustomPrompt="1"/>
          </p:nvPr>
        </p:nvSpPr>
        <p:spPr>
          <a:xfrm>
            <a:off x="2945392" y="4410911"/>
            <a:ext cx="6277069" cy="809367"/>
          </a:xfrm>
          <a:prstGeom prst="rect">
            <a:avLst/>
          </a:prstGeom>
        </p:spPr>
        <p:txBody>
          <a:bodyPr vert="horz" wrap="square" lIns="0" tIns="0" rIns="0" bIns="0">
            <a:spAutoFit/>
          </a:bodyPr>
          <a:lstStyle>
            <a:lvl1pPr algn="ct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dirty="0"/>
              <a:t>Presenter’s name and surname </a:t>
            </a:r>
          </a:p>
          <a:p>
            <a:pPr lvl="0"/>
            <a:r>
              <a:rPr lang="it-IT" dirty="0"/>
              <a:t>Presenter’s title</a:t>
            </a:r>
          </a:p>
          <a:p>
            <a:pPr lvl="0"/>
            <a:r>
              <a:rPr lang="it-IT" dirty="0"/>
              <a:t>Presenter’s e-mail address</a:t>
            </a:r>
          </a:p>
        </p:txBody>
      </p:sp>
      <p:sp>
        <p:nvSpPr>
          <p:cNvPr id="9" name="CasellaDiTesto 8"/>
          <p:cNvSpPr txBox="1"/>
          <p:nvPr userDrawn="1"/>
        </p:nvSpPr>
        <p:spPr>
          <a:xfrm>
            <a:off x="2955050" y="6027034"/>
            <a:ext cx="6277069" cy="650691"/>
          </a:xfrm>
          <a:prstGeom prst="rect">
            <a:avLst/>
          </a:prstGeom>
          <a:noFill/>
        </p:spPr>
        <p:txBody>
          <a:bodyPr wrap="square" rtlCol="0">
            <a:spAutoFit/>
          </a:bodyPr>
          <a:lstStyle/>
          <a:p>
            <a:pPr lvl="0" algn="ctr"/>
            <a:r>
              <a:rPr lang="it-IT" sz="1814" dirty="0">
                <a:solidFill>
                  <a:srgbClr val="006B8B"/>
                </a:solidFill>
              </a:rPr>
              <a:t>www.imi.europa.eu</a:t>
            </a:r>
          </a:p>
          <a:p>
            <a:pPr lvl="0" algn="ctr"/>
            <a:r>
              <a:rPr lang="it-IT" sz="1814" dirty="0">
                <a:solidFill>
                  <a:srgbClr val="006B8B"/>
                </a:solidFill>
              </a:rPr>
              <a:t>	@IMI_JU</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5896" y="6371233"/>
            <a:ext cx="364761" cy="235752"/>
          </a:xfrm>
          <a:prstGeom prst="rect">
            <a:avLst/>
          </a:prstGeom>
        </p:spPr>
      </p:pic>
    </p:spTree>
    <p:extLst>
      <p:ext uri="{BB962C8B-B14F-4D97-AF65-F5344CB8AC3E}">
        <p14:creationId xmlns:p14="http://schemas.microsoft.com/office/powerpoint/2010/main" val="21424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720000" y="540000"/>
            <a:ext cx="9120000" cy="1066800"/>
          </a:xfrm>
          <a:prstGeom prst="rect">
            <a:avLst/>
          </a:prstGeom>
        </p:spPr>
        <p:txBody>
          <a:bodyPr/>
          <a:lstStyle>
            <a:lvl1pPr>
              <a:defRPr sz="2800" b="1">
                <a:solidFill>
                  <a:srgbClr val="00919B"/>
                </a:solidFill>
                <a:latin typeface="Helvetica"/>
                <a:cs typeface="Helvetica"/>
              </a:defRPr>
            </a:lvl1pPr>
          </a:lstStyle>
          <a:p>
            <a:r>
              <a:rPr lang="de-DE"/>
              <a:t>Titelmasterformat durch Klicken bearbeiten</a:t>
            </a:r>
            <a:endParaRPr lang="en-US" dirty="0"/>
          </a:p>
        </p:txBody>
      </p:sp>
    </p:spTree>
    <p:extLst>
      <p:ext uri="{BB962C8B-B14F-4D97-AF65-F5344CB8AC3E}">
        <p14:creationId xmlns:p14="http://schemas.microsoft.com/office/powerpoint/2010/main" val="320248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77750"/>
            <a:ext cx="9039427" cy="2757115"/>
          </a:xfrm>
          <a:prstGeom prst="rect">
            <a:avLst/>
          </a:prstGeom>
          <a:solidFill>
            <a:srgbClr val="006B8B"/>
          </a:solidFill>
        </p:spPr>
        <p:txBody>
          <a:bodyPr vert="horz" lIns="315612" tIns="315612" rIns="315612" bIns="315612" anchor="ctr" anchorCtr="0">
            <a:spAutoFit/>
          </a:bodyPr>
          <a:lstStyle>
            <a:lvl1pPr marL="0" indent="0" algn="l">
              <a:lnSpc>
                <a:spcPts val="3156"/>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753"/>
              </a:lnSpc>
              <a:buNone/>
              <a:defRPr sz="1800" b="0">
                <a:solidFill>
                  <a:srgbClr val="006B8B"/>
                </a:solidFill>
                <a:latin typeface="Arial"/>
                <a:cs typeface="Arial"/>
              </a:defRPr>
            </a:lvl1pPr>
            <a:lvl2pPr>
              <a:defRPr sz="1800"/>
            </a:lvl2pPr>
            <a:lvl3pPr>
              <a:defRPr sz="1800"/>
            </a:lvl3pPr>
            <a:lvl4pPr>
              <a:defRPr sz="1800"/>
            </a:lvl4pPr>
            <a:lvl5pPr>
              <a:defRPr sz="1800"/>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61381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138346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6" name="Segnaposto testo 6"/>
          <p:cNvSpPr>
            <a:spLocks noGrp="1"/>
          </p:cNvSpPr>
          <p:nvPr>
            <p:ph type="body" sz="quarter" idx="12" hasCustomPrompt="1"/>
          </p:nvPr>
        </p:nvSpPr>
        <p:spPr>
          <a:xfrm>
            <a:off x="741515" y="1458213"/>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392625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52970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3"/>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Text colour is black.</a:t>
            </a:r>
          </a:p>
          <a:p>
            <a:pPr>
              <a:lnSpc>
                <a:spcPts val="2600"/>
              </a:lnSpc>
              <a:spcBef>
                <a:spcPct val="0"/>
              </a:spcBef>
              <a:spcAft>
                <a:spcPts val="1200"/>
              </a:spcAft>
            </a:pPr>
            <a:r>
              <a:rPr lang="it-IT" sz="2176" kern="0" dirty="0">
                <a:latin typeface="Arial"/>
                <a:cs typeface="Arial"/>
              </a:rPr>
              <a:t>Lorem ipsum moles consequat, vel illum colore eu feugiat nulla facilisis at vero eros et accumsan et iusto odio dignissim qui blandit praesent luptatum zril.</a:t>
            </a:r>
          </a:p>
          <a:p>
            <a:pPr>
              <a:lnSpc>
                <a:spcPts val="2600"/>
              </a:lnSpc>
              <a:spcBef>
                <a:spcPct val="0"/>
              </a:spcBef>
              <a:spcAft>
                <a:spcPts val="1200"/>
              </a:spcAft>
            </a:pPr>
            <a:r>
              <a:rPr lang="it-IT" sz="2176" kern="0" dirty="0">
                <a:latin typeface="Arial"/>
                <a:cs typeface="Arial"/>
              </a:rPr>
              <a:t>Est 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p>
          <a:p>
            <a:pPr>
              <a:lnSpc>
                <a:spcPts val="2600"/>
              </a:lnSpc>
              <a:spcBef>
                <a:spcPct val="0"/>
              </a:spcBef>
              <a:spcAft>
                <a:spcPts val="1200"/>
              </a:spcAft>
            </a:pPr>
            <a:r>
              <a:rPr lang="it-IT" sz="2176" kern="0" dirty="0">
                <a:latin typeface="Arial"/>
                <a:cs typeface="Arial"/>
              </a:rPr>
              <a:t>In velit esse mole consequat, vel illum colore eu feugiat nulla facilisis at vero eros et accumsan et iusto odio dignissim qui blandit praesent luptatum zril.</a:t>
            </a:r>
            <a:endParaRPr lang="it-IT" sz="2176" kern="0" dirty="0">
              <a:latin typeface="Arial"/>
              <a:ea typeface="+mj-ea"/>
              <a:cs typeface="Arial"/>
            </a:endParaRPr>
          </a:p>
          <a:p>
            <a:pPr>
              <a:lnSpc>
                <a:spcPts val="2600"/>
              </a:lnSpc>
              <a:spcBef>
                <a:spcPct val="0"/>
              </a:spcBef>
              <a:spcAft>
                <a:spcPts val="1200"/>
              </a:spcAft>
            </a:pPr>
            <a:endParaRPr lang="it-IT" sz="2176" kern="0" dirty="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330478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10234" y="6357038"/>
            <a:ext cx="2844739" cy="364206"/>
          </a:xfrm>
          <a:prstGeom prst="rect">
            <a:avLst/>
          </a:prstGeom>
        </p:spPr>
        <p:txBody>
          <a:bodyPr vert="horz" lIns="91440" tIns="45720" rIns="91440" bIns="45720" rtlCol="0" anchor="ctr"/>
          <a:lstStyle>
            <a:lvl1pPr algn="l">
              <a:defRPr sz="1088">
                <a:solidFill>
                  <a:schemeClr val="tx1">
                    <a:tint val="75000"/>
                  </a:schemeClr>
                </a:solidFill>
                <a:latin typeface="Arial"/>
              </a:defRPr>
            </a:lvl1pPr>
          </a:lstStyle>
          <a:p>
            <a:fld id="{6D1E0621-C218-3A4E-98E2-82A62AA6DC01}" type="datetimeFigureOut">
              <a:rPr lang="it-IT"/>
              <a:pPr/>
              <a:t>29/10/2018</a:t>
            </a:fld>
            <a:endParaRPr lang="it-IT"/>
          </a:p>
        </p:txBody>
      </p:sp>
      <p:sp>
        <p:nvSpPr>
          <p:cNvPr id="5" name="Segnaposto piè di pagina 4"/>
          <p:cNvSpPr>
            <a:spLocks noGrp="1"/>
          </p:cNvSpPr>
          <p:nvPr>
            <p:ph type="ftr" sz="quarter" idx="3"/>
          </p:nvPr>
        </p:nvSpPr>
        <p:spPr>
          <a:xfrm>
            <a:off x="4164801" y="6357038"/>
            <a:ext cx="3862400" cy="364206"/>
          </a:xfrm>
          <a:prstGeom prst="rect">
            <a:avLst/>
          </a:prstGeom>
        </p:spPr>
        <p:txBody>
          <a:bodyPr vert="horz" lIns="91440" tIns="45720" rIns="91440" bIns="45720" rtlCol="0" anchor="ctr"/>
          <a:lstStyle>
            <a:lvl1pPr algn="ctr">
              <a:defRPr sz="1088">
                <a:solidFill>
                  <a:schemeClr val="tx1">
                    <a:tint val="75000"/>
                  </a:schemeClr>
                </a:solidFill>
                <a:latin typeface="Arial"/>
              </a:defRPr>
            </a:lvl1pPr>
          </a:lstStyle>
          <a:p>
            <a:endParaRPr lang="it-IT"/>
          </a:p>
        </p:txBody>
      </p:sp>
      <p:pic>
        <p:nvPicPr>
          <p:cNvPr id="7" name="Immagin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691" y="2664125"/>
            <a:ext cx="12282098" cy="4209235"/>
          </a:xfrm>
          <a:prstGeom prst="rect">
            <a:avLst/>
          </a:prstGeom>
        </p:spPr>
      </p:pic>
      <p:sp>
        <p:nvSpPr>
          <p:cNvPr id="11" name="Sottotitolo 2"/>
          <p:cNvSpPr txBox="1">
            <a:spLocks/>
          </p:cNvSpPr>
          <p:nvPr/>
        </p:nvSpPr>
        <p:spPr>
          <a:xfrm>
            <a:off x="4879156" y="5778340"/>
            <a:ext cx="5736559" cy="853652"/>
          </a:xfrm>
          <a:prstGeom prst="rect">
            <a:avLst/>
          </a:prstGeom>
        </p:spPr>
        <p:txBody>
          <a:bodyPr lIns="0" tIns="0" rIns="0" bIns="0" anchor="t" anchorCtr="0"/>
          <a:lstStyle>
            <a:lvl1pPr marL="0" indent="0" algn="r">
              <a:buNone/>
              <a:defRPr sz="2000">
                <a:solidFill>
                  <a:srgbClr val="006B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endParaRPr lang="it-IT" sz="1814" b="1">
              <a:solidFill>
                <a:srgbClr val="006B8B"/>
              </a:solidFill>
              <a:latin typeface="Helvetica"/>
              <a:cs typeface="Helvetica"/>
            </a:endParaRPr>
          </a:p>
        </p:txBody>
      </p:sp>
      <p:pic>
        <p:nvPicPr>
          <p:cNvPr id="10" name="Immagin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067" y="807587"/>
            <a:ext cx="849164" cy="201086"/>
          </a:xfrm>
          <a:prstGeom prst="rect">
            <a:avLst/>
          </a:prstGeom>
        </p:spPr>
      </p:pic>
      <p:pic>
        <p:nvPicPr>
          <p:cNvPr id="12" name="Immagin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7453" y="512256"/>
            <a:ext cx="3208262" cy="784066"/>
          </a:xfrm>
          <a:prstGeom prst="rect">
            <a:avLst/>
          </a:prstGeom>
        </p:spPr>
      </p:pic>
    </p:spTree>
    <p:extLst>
      <p:ext uri="{BB962C8B-B14F-4D97-AF65-F5344CB8AC3E}">
        <p14:creationId xmlns:p14="http://schemas.microsoft.com/office/powerpoint/2010/main" val="97122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4589" rtl="0" eaLnBrk="1" latinLnBrk="0" hangingPunct="1">
        <a:spcBef>
          <a:spcPct val="0"/>
        </a:spcBef>
        <a:buNone/>
        <a:defRPr sz="3264" b="1" kern="1200">
          <a:solidFill>
            <a:schemeClr val="bg1"/>
          </a:solidFill>
          <a:latin typeface="Arial"/>
          <a:ea typeface="+mj-ea"/>
          <a:cs typeface="Arial"/>
        </a:defRPr>
      </a:lvl1pPr>
    </p:titleStyle>
    <p:bodyStyle>
      <a:lvl1pPr marL="310942" indent="-310942" algn="l" defTabSz="414589" rtl="0" eaLnBrk="1" latinLnBrk="0" hangingPunct="1">
        <a:spcBef>
          <a:spcPct val="20000"/>
        </a:spcBef>
        <a:buFont typeface="Arial"/>
        <a:buChar char="•"/>
        <a:defRPr kumimoji="0" lang="it-IT" sz="2902" b="1" i="0" u="none" strike="noStrike" kern="0" cap="none" spc="0" normalizeH="0" baseline="0" noProof="0" smtClean="0">
          <a:ln>
            <a:noFill/>
          </a:ln>
          <a:solidFill>
            <a:schemeClr val="bg1"/>
          </a:solidFill>
          <a:effectLst/>
          <a:uLnTx/>
          <a:uFillTx/>
          <a:latin typeface="Helvetica"/>
          <a:ea typeface="+mn-ea"/>
          <a:cs typeface="Helvetica"/>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3179430" y="5786020"/>
            <a:ext cx="9038592" cy="1095016"/>
          </a:xfrm>
          <a:prstGeom prst="rect">
            <a:avLst/>
          </a:prstGeom>
        </p:spPr>
      </p:pic>
      <p:pic>
        <p:nvPicPr>
          <p:cNvPr id="4" name="Immagin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098" y="6135982"/>
            <a:ext cx="1870538" cy="457140"/>
          </a:xfrm>
          <a:prstGeom prst="rect">
            <a:avLst/>
          </a:prstGeom>
        </p:spPr>
      </p:pic>
    </p:spTree>
    <p:extLst>
      <p:ext uri="{BB962C8B-B14F-4D97-AF65-F5344CB8AC3E}">
        <p14:creationId xmlns:p14="http://schemas.microsoft.com/office/powerpoint/2010/main" val="25499784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25.jpeg"/><Relationship Id="rId7" Type="http://schemas.openxmlformats.org/officeDocument/2006/relationships/image" Target="../media/image29.tiff"/><Relationship Id="rId12" Type="http://schemas.openxmlformats.org/officeDocument/2006/relationships/image" Target="../media/image32.png"/><Relationship Id="rId17" Type="http://schemas.openxmlformats.org/officeDocument/2006/relationships/image" Target="../media/image37.tiff"/><Relationship Id="rId2" Type="http://schemas.openxmlformats.org/officeDocument/2006/relationships/image" Target="../media/image24.tiff"/><Relationship Id="rId16"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28.jpeg"/><Relationship Id="rId11" Type="http://schemas.openxmlformats.org/officeDocument/2006/relationships/chart" Target="../charts/chart2.xml"/><Relationship Id="rId5" Type="http://schemas.openxmlformats.org/officeDocument/2006/relationships/image" Target="../media/image27.tiff"/><Relationship Id="rId15" Type="http://schemas.openxmlformats.org/officeDocument/2006/relationships/image" Target="../media/image35.tiff"/><Relationship Id="rId10" Type="http://schemas.openxmlformats.org/officeDocument/2006/relationships/chart" Target="../charts/chart1.xml"/><Relationship Id="rId4" Type="http://schemas.openxmlformats.org/officeDocument/2006/relationships/image" Target="../media/image26.tiff"/><Relationship Id="rId9" Type="http://schemas.openxmlformats.org/officeDocument/2006/relationships/image" Target="../media/image31.png"/><Relationship Id="rId14" Type="http://schemas.openxmlformats.org/officeDocument/2006/relationships/image" Target="../media/image34.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1"/>
          </p:nvPr>
        </p:nvSpPr>
        <p:spPr>
          <a:xfrm>
            <a:off x="2502892" y="5916536"/>
            <a:ext cx="7186217" cy="792974"/>
          </a:xfrm>
        </p:spPr>
        <p:txBody>
          <a:bodyPr/>
          <a:lstStyle/>
          <a:p>
            <a:r>
              <a:rPr b="1" dirty="0"/>
              <a:t>Nisreen Okba</a:t>
            </a:r>
          </a:p>
          <a:p>
            <a:r>
              <a:rPr lang="it-IT" sz="1451" b="1" dirty="0"/>
              <a:t>PhD candidate, Erasmus Medical Center, Netherlands</a:t>
            </a:r>
            <a:endParaRPr sz="1451" b="1" dirty="0"/>
          </a:p>
          <a:p>
            <a:r>
              <a:rPr dirty="0"/>
              <a:t>22 &amp; 23 October 2018</a:t>
            </a:r>
            <a:r>
              <a:rPr lang="it-IT" dirty="0">
                <a:solidFill>
                  <a:srgbClr val="006B8B">
                    <a:alpha val="50000"/>
                  </a:srgbClr>
                </a:solidFill>
              </a:rPr>
              <a:t> •</a:t>
            </a:r>
            <a:r>
              <a:rPr dirty="0"/>
              <a:t> IMI Scientific Symposium </a:t>
            </a:r>
            <a:r>
              <a:rPr lang="it-IT" dirty="0">
                <a:solidFill>
                  <a:srgbClr val="006B8B">
                    <a:alpha val="50000"/>
                  </a:srgbClr>
                </a:solidFill>
              </a:rPr>
              <a:t>•</a:t>
            </a:r>
            <a:r>
              <a:rPr dirty="0"/>
              <a:t> Brussels, Belgium</a:t>
            </a:r>
          </a:p>
        </p:txBody>
      </p:sp>
      <p:sp>
        <p:nvSpPr>
          <p:cNvPr id="3" name="Text Placeholder 2"/>
          <p:cNvSpPr>
            <a:spLocks noGrp="1"/>
          </p:cNvSpPr>
          <p:nvPr>
            <p:ph type="body" sz="quarter" idx="10"/>
          </p:nvPr>
        </p:nvSpPr>
        <p:spPr>
          <a:xfrm>
            <a:off x="2502892" y="2656385"/>
            <a:ext cx="7186217" cy="2085929"/>
          </a:xfrm>
        </p:spPr>
        <p:txBody>
          <a:bodyPr/>
          <a:lstStyle/>
          <a:p>
            <a:pPr algn="ctr"/>
            <a:r>
              <a:rPr lang="en-GB" dirty="0"/>
              <a:t>Highly potent heavy chain only antibodies protect against </a:t>
            </a:r>
          </a:p>
          <a:p>
            <a:pPr algn="ctr"/>
            <a:r>
              <a:rPr lang="en-GB" dirty="0"/>
              <a:t>MERS-</a:t>
            </a:r>
            <a:r>
              <a:rPr lang="en-GB" dirty="0" err="1"/>
              <a:t>CoV</a:t>
            </a:r>
            <a:r>
              <a:rPr lang="en-GB" dirty="0"/>
              <a:t> infection</a:t>
            </a:r>
          </a:p>
        </p:txBody>
      </p:sp>
      <p:sp>
        <p:nvSpPr>
          <p:cNvPr id="2" name="AutoShape 2" descr="Afbeeldingsresultaat voor ZAPI logo vector zoonotic"/>
          <p:cNvSpPr>
            <a:spLocks noChangeAspect="1" noChangeArrowheads="1"/>
          </p:cNvSpPr>
          <p:nvPr/>
        </p:nvSpPr>
        <p:spPr bwMode="auto">
          <a:xfrm>
            <a:off x="1390842" y="-130999"/>
            <a:ext cx="276393" cy="2763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black"/>
              </a:solidFill>
              <a:effectLst/>
              <a:uLnTx/>
              <a:uFillTx/>
              <a:latin typeface="Arial"/>
              <a:ea typeface="+mn-ea"/>
              <a:cs typeface="+mn-cs"/>
            </a:endParaRPr>
          </a:p>
        </p:txBody>
      </p:sp>
      <p:sp>
        <p:nvSpPr>
          <p:cNvPr id="6" name="AutoShape 4" descr="Afbeeldingsresultaat voor ZAPI logo vector zoonotic"/>
          <p:cNvSpPr>
            <a:spLocks noChangeAspect="1" noChangeArrowheads="1"/>
          </p:cNvSpPr>
          <p:nvPr/>
        </p:nvSpPr>
        <p:spPr bwMode="auto">
          <a:xfrm>
            <a:off x="1529038" y="7198"/>
            <a:ext cx="276393" cy="2763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black"/>
              </a:solidFill>
              <a:effectLst/>
              <a:uLnTx/>
              <a:uFillTx/>
              <a:latin typeface="Arial"/>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277" y="409532"/>
            <a:ext cx="2366615" cy="158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29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058" y="316365"/>
            <a:ext cx="8512039" cy="846386"/>
          </a:xfrm>
        </p:spPr>
        <p:txBody>
          <a:bodyPr/>
          <a:lstStyle/>
          <a:p>
            <a:pPr algn="ctr"/>
            <a:r>
              <a:rPr lang="nl-NL" sz="2902" dirty="0" err="1"/>
              <a:t>Middle</a:t>
            </a:r>
            <a:r>
              <a:rPr lang="nl-NL" sz="2902" dirty="0"/>
              <a:t> East </a:t>
            </a:r>
            <a:r>
              <a:rPr lang="nl-NL" sz="2902" dirty="0" err="1"/>
              <a:t>respiratory</a:t>
            </a:r>
            <a:r>
              <a:rPr lang="nl-NL" sz="2902" dirty="0"/>
              <a:t> </a:t>
            </a:r>
            <a:r>
              <a:rPr lang="nl-NL" sz="2902" dirty="0" err="1"/>
              <a:t>syndrome</a:t>
            </a:r>
            <a:r>
              <a:rPr lang="nl-NL" sz="2902" dirty="0"/>
              <a:t> coronavirus (MERS-</a:t>
            </a:r>
            <a:r>
              <a:rPr lang="nl-NL" sz="2902" dirty="0" err="1"/>
              <a:t>CoV</a:t>
            </a:r>
            <a:r>
              <a:rPr lang="nl-NL" sz="2902" dirty="0"/>
              <a:t>)</a:t>
            </a:r>
            <a:endParaRPr lang="en-GB" sz="2902" dirty="0"/>
          </a:p>
        </p:txBody>
      </p:sp>
      <p:sp>
        <p:nvSpPr>
          <p:cNvPr id="3" name="Text Placeholder 2"/>
          <p:cNvSpPr>
            <a:spLocks noGrp="1"/>
          </p:cNvSpPr>
          <p:nvPr>
            <p:ph type="body" sz="quarter" idx="12"/>
          </p:nvPr>
        </p:nvSpPr>
        <p:spPr/>
        <p:txBody>
          <a:bodyPr/>
          <a:lstStyle/>
          <a:p>
            <a:r>
              <a:rPr lang="nl-NL" altLang="en-US" dirty="0" err="1"/>
              <a:t>Coronaviruses</a:t>
            </a:r>
            <a:r>
              <a:rPr lang="nl-NL" altLang="en-US" dirty="0"/>
              <a:t>  (</a:t>
            </a:r>
            <a:r>
              <a:rPr lang="nl-NL" altLang="en-US" dirty="0" err="1"/>
              <a:t>CoVs</a:t>
            </a:r>
            <a:r>
              <a:rPr lang="nl-NL" altLang="en-US" dirty="0"/>
              <a:t>) are </a:t>
            </a:r>
            <a:r>
              <a:rPr lang="en-GB" altLang="en-US" dirty="0"/>
              <a:t>enveloped</a:t>
            </a:r>
            <a:r>
              <a:rPr lang="nl-NL" altLang="en-US" dirty="0"/>
              <a:t> </a:t>
            </a:r>
            <a:r>
              <a:rPr lang="nl-NL" altLang="en-US" dirty="0" err="1"/>
              <a:t>viruses</a:t>
            </a:r>
            <a:r>
              <a:rPr lang="nl-NL" altLang="en-US" dirty="0"/>
              <a:t> </a:t>
            </a:r>
            <a:r>
              <a:rPr lang="nl-NL" altLang="en-US" dirty="0" err="1"/>
              <a:t>with</a:t>
            </a:r>
            <a:r>
              <a:rPr lang="nl-NL" altLang="en-US" dirty="0"/>
              <a:t> </a:t>
            </a:r>
            <a:r>
              <a:rPr lang="nl-NL" altLang="en-US" dirty="0" err="1"/>
              <a:t>positive</a:t>
            </a:r>
            <a:r>
              <a:rPr lang="nl-NL" altLang="en-US" dirty="0"/>
              <a:t>-sense RNA </a:t>
            </a:r>
            <a:r>
              <a:rPr lang="nl-NL" altLang="en-US" dirty="0" err="1"/>
              <a:t>genome</a:t>
            </a:r>
            <a:endParaRPr lang="nl-NL" altLang="en-US" dirty="0"/>
          </a:p>
          <a:p>
            <a:r>
              <a:rPr lang="nl-NL" altLang="en-US" dirty="0" err="1"/>
              <a:t>Covs</a:t>
            </a:r>
            <a:r>
              <a:rPr lang="nl-NL" altLang="en-US" dirty="0"/>
              <a:t> are found in </a:t>
            </a:r>
            <a:r>
              <a:rPr lang="en-GB" altLang="en-US" dirty="0"/>
              <a:t>humans</a:t>
            </a:r>
            <a:r>
              <a:rPr lang="nl-NL" altLang="en-US" dirty="0"/>
              <a:t> </a:t>
            </a:r>
            <a:r>
              <a:rPr lang="en-GB" altLang="en-US" dirty="0"/>
              <a:t>and</a:t>
            </a:r>
            <a:r>
              <a:rPr lang="nl-NL" altLang="en-US" dirty="0"/>
              <a:t> </a:t>
            </a:r>
            <a:r>
              <a:rPr lang="en-GB" altLang="en-US" dirty="0"/>
              <a:t>animals</a:t>
            </a:r>
          </a:p>
          <a:p>
            <a:pPr>
              <a:defRPr/>
            </a:pPr>
            <a:r>
              <a:rPr lang="nl-NL" altLang="en-US" dirty="0"/>
              <a:t>4 human </a:t>
            </a:r>
            <a:r>
              <a:rPr lang="nl-NL" altLang="en-US" dirty="0" err="1"/>
              <a:t>CoVs</a:t>
            </a:r>
            <a:r>
              <a:rPr lang="nl-NL" altLang="en-US" dirty="0"/>
              <a:t> </a:t>
            </a:r>
            <a:r>
              <a:rPr lang="en-US" altLang="en-US" dirty="0"/>
              <a:t>normally cause a common cold</a:t>
            </a:r>
            <a:r>
              <a:rPr lang="nl-NL" altLang="en-US" dirty="0"/>
              <a:t> </a:t>
            </a:r>
          </a:p>
          <a:p>
            <a:pPr lvl="1">
              <a:defRPr/>
            </a:pPr>
            <a:r>
              <a:rPr lang="en-US" altLang="en-US" dirty="0"/>
              <a:t>HCoV</a:t>
            </a:r>
            <a:r>
              <a:rPr lang="nl-NL" altLang="en-US" dirty="0"/>
              <a:t>-NL63 </a:t>
            </a:r>
          </a:p>
          <a:p>
            <a:pPr lvl="1">
              <a:defRPr/>
            </a:pPr>
            <a:r>
              <a:rPr lang="nl-NL" altLang="en-US" dirty="0"/>
              <a:t>H</a:t>
            </a:r>
            <a:r>
              <a:rPr lang="en-US" altLang="en-US" dirty="0"/>
              <a:t>CoV-</a:t>
            </a:r>
            <a:r>
              <a:rPr lang="nl-NL" altLang="en-US" dirty="0"/>
              <a:t>229E</a:t>
            </a:r>
          </a:p>
          <a:p>
            <a:pPr lvl="1">
              <a:defRPr/>
            </a:pPr>
            <a:r>
              <a:rPr lang="en-US" altLang="en-US" dirty="0"/>
              <a:t>HCoV-</a:t>
            </a:r>
            <a:r>
              <a:rPr lang="nl-NL" altLang="en-US" dirty="0"/>
              <a:t>OC43</a:t>
            </a:r>
          </a:p>
          <a:p>
            <a:pPr lvl="1">
              <a:defRPr/>
            </a:pPr>
            <a:r>
              <a:rPr lang="en-US" altLang="en-US" dirty="0"/>
              <a:t>HCoV-</a:t>
            </a:r>
            <a:r>
              <a:rPr lang="en-GB" altLang="en-US" dirty="0"/>
              <a:t>HKU1</a:t>
            </a:r>
          </a:p>
          <a:p>
            <a:pPr>
              <a:defRPr/>
            </a:pPr>
            <a:r>
              <a:rPr lang="nl-NL" altLang="en-US" dirty="0"/>
              <a:t>2 </a:t>
            </a:r>
            <a:r>
              <a:rPr lang="nl-NL" altLang="en-US" dirty="0" err="1"/>
              <a:t>zoonotic</a:t>
            </a:r>
            <a:r>
              <a:rPr lang="nl-NL" altLang="en-US" dirty="0"/>
              <a:t> </a:t>
            </a:r>
            <a:r>
              <a:rPr lang="nl-NL" altLang="en-US" dirty="0" err="1"/>
              <a:t>CoVs</a:t>
            </a:r>
            <a:r>
              <a:rPr lang="nl-NL" altLang="en-US" dirty="0"/>
              <a:t> </a:t>
            </a:r>
            <a:r>
              <a:rPr lang="nl-NL" altLang="en-US" dirty="0" err="1"/>
              <a:t>cause</a:t>
            </a:r>
            <a:r>
              <a:rPr lang="nl-NL" altLang="en-US" dirty="0"/>
              <a:t> severe </a:t>
            </a:r>
            <a:r>
              <a:rPr lang="nl-NL" altLang="en-US" dirty="0" err="1"/>
              <a:t>respiratory</a:t>
            </a:r>
            <a:r>
              <a:rPr lang="nl-NL" altLang="en-US" dirty="0"/>
              <a:t> </a:t>
            </a:r>
            <a:r>
              <a:rPr lang="nl-NL" altLang="en-US" dirty="0" err="1"/>
              <a:t>infections</a:t>
            </a:r>
            <a:r>
              <a:rPr lang="nl-NL" altLang="en-US" dirty="0"/>
              <a:t> </a:t>
            </a:r>
            <a:r>
              <a:rPr lang="nl-NL" altLang="en-US" dirty="0" err="1"/>
              <a:t>and</a:t>
            </a:r>
            <a:r>
              <a:rPr lang="nl-NL" altLang="en-US" dirty="0"/>
              <a:t> </a:t>
            </a:r>
            <a:r>
              <a:rPr lang="nl-NL" altLang="en-US" dirty="0" err="1"/>
              <a:t>death</a:t>
            </a:r>
            <a:endParaRPr lang="nl-NL" altLang="en-US" dirty="0"/>
          </a:p>
          <a:p>
            <a:pPr lvl="1">
              <a:defRPr/>
            </a:pPr>
            <a:r>
              <a:rPr lang="nl-NL" altLang="en-US" sz="1814" dirty="0">
                <a:solidFill>
                  <a:srgbClr val="FF0000"/>
                </a:solidFill>
              </a:rPr>
              <a:t>SARS-</a:t>
            </a:r>
            <a:r>
              <a:rPr lang="nl-NL" altLang="en-US" sz="1814" dirty="0" err="1">
                <a:solidFill>
                  <a:srgbClr val="FF0000"/>
                </a:solidFill>
              </a:rPr>
              <a:t>CoV</a:t>
            </a:r>
            <a:endParaRPr lang="nl-NL" altLang="en-US" sz="1814" dirty="0">
              <a:solidFill>
                <a:srgbClr val="FF0000"/>
              </a:solidFill>
            </a:endParaRPr>
          </a:p>
          <a:p>
            <a:pPr lvl="1">
              <a:defRPr/>
            </a:pPr>
            <a:r>
              <a:rPr lang="nl-NL" altLang="en-US" sz="1814" b="1" dirty="0">
                <a:solidFill>
                  <a:srgbClr val="FF0000"/>
                </a:solidFill>
              </a:rPr>
              <a:t>MERS-</a:t>
            </a:r>
            <a:r>
              <a:rPr lang="nl-NL" altLang="en-US" sz="1814" b="1" dirty="0" err="1">
                <a:solidFill>
                  <a:srgbClr val="FF0000"/>
                </a:solidFill>
              </a:rPr>
              <a:t>CoV</a:t>
            </a:r>
            <a:endParaRPr lang="nl-NL" altLang="en-US" sz="1814" b="1" dirty="0">
              <a:solidFill>
                <a:srgbClr val="FF0000"/>
              </a:solidFill>
            </a:endParaRPr>
          </a:p>
          <a:p>
            <a:pPr>
              <a:defRPr/>
            </a:pPr>
            <a:endParaRPr lang="nl-NL" altLang="en-US" dirty="0"/>
          </a:p>
          <a:p>
            <a:endParaRPr lang="nl-NL" altLang="en-US" dirty="0"/>
          </a:p>
          <a:p>
            <a:endParaRPr lang="nl-NL" altLang="en-US" dirty="0"/>
          </a:p>
          <a:p>
            <a:endParaRPr lang="en-GB" dirty="0"/>
          </a:p>
        </p:txBody>
      </p:sp>
      <p:sp>
        <p:nvSpPr>
          <p:cNvPr id="4" name="Tijdelijke aanduiding voor inhoud 2">
            <a:extLst>
              <a:ext uri="{FF2B5EF4-FFF2-40B4-BE49-F238E27FC236}">
                <a16:creationId xmlns:a16="http://schemas.microsoft.com/office/drawing/2014/main" id="{F674CA3D-7337-481C-9305-8D4BB2834F84}"/>
              </a:ext>
            </a:extLst>
          </p:cNvPr>
          <p:cNvSpPr txBox="1">
            <a:spLocks/>
          </p:cNvSpPr>
          <p:nvPr/>
        </p:nvSpPr>
        <p:spPr>
          <a:xfrm>
            <a:off x="2043714" y="3466428"/>
            <a:ext cx="5602715" cy="449100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14589" rtl="0" eaLnBrk="1" fontAlgn="auto" latinLnBrk="0" hangingPunct="1">
              <a:lnSpc>
                <a:spcPct val="100000"/>
              </a:lnSpc>
              <a:spcBef>
                <a:spcPct val="20000"/>
              </a:spcBef>
              <a:spcAft>
                <a:spcPts val="0"/>
              </a:spcAft>
              <a:buClrTx/>
              <a:buSzTx/>
              <a:buFont typeface="Arial"/>
              <a:buNone/>
              <a:tabLst/>
              <a:defRPr/>
            </a:pPr>
            <a:r>
              <a:rPr kumimoji="0" lang="nl-NL" altLang="en-US" sz="1632" b="0" i="0" u="none" strike="noStrike" kern="1200" cap="none" spc="0" normalizeH="0" baseline="0" noProof="0" dirty="0">
                <a:ln>
                  <a:noFill/>
                </a:ln>
                <a:solidFill>
                  <a:prstClr val="black"/>
                </a:solidFill>
                <a:effectLst/>
                <a:uLnTx/>
                <a:uFillTx/>
                <a:latin typeface="Arial"/>
                <a:ea typeface="+mn-ea"/>
                <a:cs typeface="+mn-cs"/>
              </a:rPr>
              <a:t> </a:t>
            </a:r>
            <a:endParaRPr kumimoji="0" lang="nl-NL" altLang="en-US" sz="1632" b="0" i="0" u="none" strike="noStrike" kern="1200" cap="none" spc="0" normalizeH="0" baseline="30000" noProof="0" dirty="0">
              <a:ln>
                <a:noFill/>
              </a:ln>
              <a:solidFill>
                <a:prstClr val="black"/>
              </a:solidFill>
              <a:effectLst/>
              <a:uLnTx/>
              <a:uFillTx/>
              <a:latin typeface="Arial"/>
              <a:ea typeface="+mn-ea"/>
              <a:cs typeface="+mn-cs"/>
            </a:endParaRPr>
          </a:p>
        </p:txBody>
      </p:sp>
      <p:pic>
        <p:nvPicPr>
          <p:cNvPr id="5" name="Picture 2" descr="http://images.gmanews.tv/v3/webpics/v3/2013/06/640_2013_06_01_22_52_11.JPG">
            <a:extLst>
              <a:ext uri="{FF2B5EF4-FFF2-40B4-BE49-F238E27FC236}">
                <a16:creationId xmlns:a16="http://schemas.microsoft.com/office/drawing/2014/main" id="{E623B63A-9795-43BA-A7E9-DDB26C08A3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1179" y="1845541"/>
            <a:ext cx="2360856" cy="236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who.int/emergencies/mers-cov/epi-18-september-2018.png?u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3487" y="1194139"/>
            <a:ext cx="4462584" cy="2709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who.int/emergencies/mers-cov/MERS-transmission-geographic-range.jpg?ua=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94"/>
          <a:stretch/>
        </p:blipFill>
        <p:spPr bwMode="auto">
          <a:xfrm>
            <a:off x="6778552" y="3961001"/>
            <a:ext cx="4103586" cy="290938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a:xfrm>
            <a:off x="1586874" y="1304584"/>
            <a:ext cx="9389197" cy="2656416"/>
          </a:xfrm>
          <a:prstGeom prst="rect">
            <a:avLst/>
          </a:prstGeom>
        </p:spPr>
        <p:txBody>
          <a:bodyPr vert="horz" lIns="0" tIns="0" rIns="0" bIns="0"/>
          <a:lstStyle>
            <a:lvl1pPr marL="342900" indent="-3429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0942" marR="0" lvl="0" indent="-310942"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nl-NL" sz="2176" b="0" i="0" u="none" strike="noStrike" kern="1200" cap="none" spc="0" normalizeH="0" baseline="0" noProof="0" dirty="0">
                <a:ln>
                  <a:noFill/>
                </a:ln>
                <a:solidFill>
                  <a:prstClr val="black"/>
                </a:solidFill>
                <a:effectLst/>
                <a:uLnTx/>
                <a:uFillTx/>
                <a:latin typeface="Arial"/>
                <a:ea typeface="+mn-ea"/>
                <a:cs typeface="+mn-cs"/>
              </a:rPr>
              <a:t>E</a:t>
            </a:r>
            <a:r>
              <a:rPr kumimoji="0" lang="en-GB" sz="2176" b="0" i="0" u="none" strike="noStrike" kern="1200" cap="none" spc="0" normalizeH="0" baseline="0" noProof="0" dirty="0">
                <a:ln>
                  <a:noFill/>
                </a:ln>
                <a:solidFill>
                  <a:prstClr val="black"/>
                </a:solidFill>
                <a:effectLst/>
                <a:uLnTx/>
                <a:uFillTx/>
                <a:latin typeface="Arial"/>
                <a:ea typeface="+mn-ea"/>
                <a:cs typeface="+mn-cs"/>
              </a:rPr>
              <a:t>merged in 2012 </a:t>
            </a:r>
          </a:p>
          <a:p>
            <a:pPr marL="310942" marR="0" lvl="0" indent="-310942"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en-GB" sz="2176" b="0" i="0" u="none" strike="noStrike" kern="1200" cap="none" spc="0" normalizeH="0" baseline="0" noProof="0" dirty="0">
                <a:ln>
                  <a:noFill/>
                </a:ln>
                <a:solidFill>
                  <a:prstClr val="black"/>
                </a:solidFill>
                <a:effectLst/>
                <a:uLnTx/>
                <a:uFillTx/>
                <a:latin typeface="Arial"/>
                <a:ea typeface="+mn-ea"/>
                <a:cs typeface="+mn-cs"/>
              </a:rPr>
              <a:t>Reservoir: Dromedary camels</a:t>
            </a:r>
          </a:p>
          <a:p>
            <a:pPr marL="310942" marR="0" lvl="0" indent="-310942"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it-IT" sz="2176" b="0" i="0" u="none" strike="noStrike" kern="1200" cap="none" spc="0" normalizeH="0" baseline="0" noProof="0" dirty="0">
                <a:ln>
                  <a:noFill/>
                </a:ln>
                <a:solidFill>
                  <a:prstClr val="black"/>
                </a:solidFill>
                <a:effectLst/>
                <a:uLnTx/>
                <a:uFillTx/>
                <a:latin typeface="Arial"/>
                <a:ea typeface="+mn-ea"/>
                <a:cs typeface="+mn-cs"/>
              </a:rPr>
              <a:t>Asymptomatic to fatal </a:t>
            </a:r>
            <a:r>
              <a:rPr kumimoji="0" lang="en-GB" sz="2176" b="0" i="0" u="none" strike="noStrike" kern="1200" cap="none" spc="0" normalizeH="0" baseline="0" noProof="0" dirty="0">
                <a:ln>
                  <a:noFill/>
                </a:ln>
                <a:solidFill>
                  <a:prstClr val="black"/>
                </a:solidFill>
                <a:effectLst/>
                <a:uLnTx/>
                <a:uFillTx/>
                <a:latin typeface="Arial"/>
                <a:ea typeface="+mn-ea"/>
                <a:cs typeface="+mn-cs"/>
              </a:rPr>
              <a:t>infections</a:t>
            </a:r>
          </a:p>
          <a:p>
            <a:pPr marL="310942" marR="0" lvl="0" indent="-310942"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it-IT" sz="2176" b="0" i="0" u="none" strike="noStrike" kern="1200" cap="none" spc="0" normalizeH="0" baseline="0" noProof="0" dirty="0">
                <a:ln>
                  <a:noFill/>
                </a:ln>
                <a:solidFill>
                  <a:prstClr val="black"/>
                </a:solidFill>
                <a:effectLst/>
                <a:uLnTx/>
                <a:uFillTx/>
                <a:latin typeface="Arial"/>
                <a:ea typeface="+mn-ea"/>
                <a:cs typeface="+mn-cs"/>
              </a:rPr>
              <a:t>Case fatality rate: 35.5% </a:t>
            </a:r>
          </a:p>
          <a:p>
            <a:pPr marL="310942" marR="0" lvl="0" indent="-310942"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it-IT" sz="2176" b="0" i="0" u="none" strike="noStrike" kern="1200" cap="none" spc="0" normalizeH="0" baseline="0" noProof="0" dirty="0">
                <a:ln>
                  <a:noFill/>
                </a:ln>
                <a:solidFill>
                  <a:prstClr val="black"/>
                </a:solidFill>
                <a:effectLst/>
                <a:uLnTx/>
                <a:uFillTx/>
                <a:latin typeface="Arial"/>
                <a:ea typeface="+mn-ea"/>
                <a:cs typeface="+mn-cs"/>
              </a:rPr>
              <a:t>Ongoing outbreaks</a:t>
            </a:r>
          </a:p>
          <a:p>
            <a:pPr marL="310942" marR="0" lvl="0" indent="-310942"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it-IT" sz="2176" b="0" i="0" u="none" strike="noStrike" kern="1200" cap="none" spc="0" normalizeH="0" baseline="0" noProof="0" dirty="0">
                <a:ln>
                  <a:noFill/>
                </a:ln>
                <a:solidFill>
                  <a:prstClr val="black"/>
                </a:solidFill>
                <a:effectLst/>
                <a:uLnTx/>
                <a:uFillTx/>
                <a:latin typeface="Arial"/>
                <a:ea typeface="+mn-ea"/>
                <a:cs typeface="+mn-cs"/>
              </a:rPr>
              <a:t>No Vaccine or treatment available</a:t>
            </a:r>
          </a:p>
          <a:p>
            <a:pPr marL="673707" marR="0" lvl="1" indent="-259118" algn="l" defTabSz="414589" rtl="0" eaLnBrk="1" fontAlgn="auto" latinLnBrk="0" hangingPunct="1">
              <a:lnSpc>
                <a:spcPct val="100000"/>
              </a:lnSpc>
              <a:spcBef>
                <a:spcPct val="20000"/>
              </a:spcBef>
              <a:spcAft>
                <a:spcPts val="0"/>
              </a:spcAft>
              <a:buClr>
                <a:srgbClr val="489F4C"/>
              </a:buClr>
              <a:buSzTx/>
              <a:buFont typeface="Wingdings" charset="2"/>
              <a:buChar char="§"/>
              <a:tabLst/>
              <a:defRPr/>
            </a:pPr>
            <a:r>
              <a:rPr kumimoji="0" lang="it-IT" sz="2176" b="0" i="0" u="none" strike="noStrike" kern="1200" cap="none" spc="0" normalizeH="0" baseline="0" noProof="0" dirty="0">
                <a:ln>
                  <a:noFill/>
                </a:ln>
                <a:solidFill>
                  <a:prstClr val="black"/>
                </a:solidFill>
                <a:effectLst/>
                <a:uLnTx/>
                <a:uFillTx/>
                <a:latin typeface="Arial"/>
                <a:ea typeface="+mn-ea"/>
                <a:cs typeface="+mn-cs"/>
              </a:rPr>
              <a:t>Mabs</a:t>
            </a:r>
          </a:p>
        </p:txBody>
      </p:sp>
      <p:pic>
        <p:nvPicPr>
          <p:cNvPr id="9" name="Picture 8">
            <a:extLst>
              <a:ext uri="{FF2B5EF4-FFF2-40B4-BE49-F238E27FC236}">
                <a16:creationId xmlns:a16="http://schemas.microsoft.com/office/drawing/2014/main" id="{C8983AB1-6A86-4666-8253-28DC6426BCE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264063" y="4431090"/>
            <a:ext cx="5428923" cy="2345910"/>
          </a:xfrm>
          <a:prstGeom prst="rect">
            <a:avLst/>
          </a:prstGeom>
        </p:spPr>
      </p:pic>
      <p:sp>
        <p:nvSpPr>
          <p:cNvPr id="10" name="Rectangle 9"/>
          <p:cNvSpPr/>
          <p:nvPr/>
        </p:nvSpPr>
        <p:spPr>
          <a:xfrm>
            <a:off x="8737208" y="1213206"/>
            <a:ext cx="1273105" cy="315599"/>
          </a:xfrm>
          <a:prstGeom prst="rect">
            <a:avLst/>
          </a:prstGeom>
        </p:spPr>
        <p:txBody>
          <a:bodyPr wrap="non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it-IT" sz="1451" b="1" i="0" u="none" strike="noStrike" kern="1200" cap="none" spc="0" normalizeH="0" baseline="0" noProof="0" dirty="0">
                <a:ln>
                  <a:noFill/>
                </a:ln>
                <a:solidFill>
                  <a:srgbClr val="FF0000"/>
                </a:solidFill>
                <a:effectLst/>
                <a:uLnTx/>
                <a:uFillTx/>
                <a:latin typeface="Arial"/>
                <a:ea typeface="+mn-ea"/>
                <a:cs typeface="+mn-cs"/>
              </a:rPr>
              <a:t>(CFR 35.5%)</a:t>
            </a:r>
          </a:p>
        </p:txBody>
      </p:sp>
      <p:sp>
        <p:nvSpPr>
          <p:cNvPr id="11" name="Rectangle 10"/>
          <p:cNvSpPr/>
          <p:nvPr/>
        </p:nvSpPr>
        <p:spPr>
          <a:xfrm rot="5400000">
            <a:off x="8208432" y="1188542"/>
            <a:ext cx="144208" cy="360290"/>
          </a:xfrm>
          <a:prstGeom prst="rect">
            <a:avLst/>
          </a:prstGeom>
          <a:noFill/>
          <a:ln>
            <a:solidFill>
              <a:srgbClr val="FF0000"/>
            </a:solidFill>
          </a:ln>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59252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P spid="10" grpId="0" uiExpand="1"/>
      <p:bldP spid="11"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58F720C1-5F35-4056-A7A2-5CC979224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21" t="17724" r="68973" b="51591"/>
          <a:stretch/>
        </p:blipFill>
        <p:spPr>
          <a:xfrm>
            <a:off x="1434586" y="4474084"/>
            <a:ext cx="1984647" cy="2252589"/>
          </a:xfrm>
          <a:prstGeom prst="rect">
            <a:avLst/>
          </a:prstGeom>
        </p:spPr>
      </p:pic>
      <p:sp>
        <p:nvSpPr>
          <p:cNvPr id="7187" name="Curved Down Arrow 7186"/>
          <p:cNvSpPr/>
          <p:nvPr/>
        </p:nvSpPr>
        <p:spPr>
          <a:xfrm rot="4492952">
            <a:off x="4892417" y="2142731"/>
            <a:ext cx="985409" cy="44668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black"/>
              </a:solidFill>
              <a:effectLst/>
              <a:uLnTx/>
              <a:uFillTx/>
              <a:latin typeface="Arial"/>
              <a:ea typeface="+mn-ea"/>
              <a:cs typeface="+mn-cs"/>
            </a:endParaRPr>
          </a:p>
        </p:txBody>
      </p:sp>
      <p:sp>
        <p:nvSpPr>
          <p:cNvPr id="19458" name="Title 1">
            <a:extLst>
              <a:ext uri="{FF2B5EF4-FFF2-40B4-BE49-F238E27FC236}">
                <a16:creationId xmlns:a16="http://schemas.microsoft.com/office/drawing/2014/main" id="{CA3FCD4D-B43A-4844-9B74-AC9F42D6F714}"/>
              </a:ext>
            </a:extLst>
          </p:cNvPr>
          <p:cNvSpPr>
            <a:spLocks noGrp="1"/>
          </p:cNvSpPr>
          <p:nvPr>
            <p:ph type="ctrTitle"/>
          </p:nvPr>
        </p:nvSpPr>
        <p:spPr>
          <a:xfrm>
            <a:off x="1850058" y="286504"/>
            <a:ext cx="8512039" cy="837277"/>
          </a:xfrm>
        </p:spPr>
        <p:txBody>
          <a:bodyPr>
            <a:normAutofit/>
          </a:bodyPr>
          <a:lstStyle/>
          <a:p>
            <a:r>
              <a:rPr lang="nl-NL" altLang="en-US" sz="2902" dirty="0">
                <a:solidFill>
                  <a:schemeClr val="tx1">
                    <a:lumMod val="75000"/>
                  </a:schemeClr>
                </a:solidFill>
              </a:rPr>
              <a:t>MERS-</a:t>
            </a:r>
            <a:r>
              <a:rPr lang="nl-NL" altLang="en-US" sz="2902" dirty="0" err="1">
                <a:solidFill>
                  <a:schemeClr val="tx1">
                    <a:lumMod val="75000"/>
                  </a:schemeClr>
                </a:solidFill>
              </a:rPr>
              <a:t>CoV</a:t>
            </a:r>
            <a:r>
              <a:rPr lang="nl-NL" altLang="en-US" sz="2902" dirty="0">
                <a:solidFill>
                  <a:schemeClr val="tx1">
                    <a:lumMod val="75000"/>
                  </a:schemeClr>
                </a:solidFill>
              </a:rPr>
              <a:t> </a:t>
            </a:r>
            <a:r>
              <a:rPr lang="nl-NL" altLang="en-US" sz="2902" dirty="0" err="1">
                <a:solidFill>
                  <a:schemeClr val="tx1">
                    <a:lumMod val="75000"/>
                  </a:schemeClr>
                </a:solidFill>
              </a:rPr>
              <a:t>neutralizing</a:t>
            </a:r>
            <a:r>
              <a:rPr lang="nl-NL" altLang="en-US" sz="2902" dirty="0">
                <a:solidFill>
                  <a:schemeClr val="tx1">
                    <a:lumMod val="75000"/>
                  </a:schemeClr>
                </a:solidFill>
              </a:rPr>
              <a:t> </a:t>
            </a:r>
            <a:r>
              <a:rPr lang="nl-NL" altLang="en-US" sz="2902" dirty="0" err="1">
                <a:solidFill>
                  <a:schemeClr val="tx1">
                    <a:lumMod val="75000"/>
                  </a:schemeClr>
                </a:solidFill>
              </a:rPr>
              <a:t>antibodies</a:t>
            </a:r>
            <a:endParaRPr lang="en-US" altLang="en-US" sz="2902" dirty="0">
              <a:solidFill>
                <a:schemeClr val="tx1">
                  <a:lumMod val="75000"/>
                </a:schemeClr>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818" y="1219034"/>
            <a:ext cx="1136919" cy="118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1428900" y="2424412"/>
            <a:ext cx="2598788" cy="845937"/>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0" i="0" u="none" strike="noStrike" kern="1200" cap="none" spc="0" normalizeH="0" baseline="0" noProof="0" dirty="0">
                <a:ln>
                  <a:noFill/>
                </a:ln>
                <a:solidFill>
                  <a:prstClr val="black"/>
                </a:solidFill>
                <a:effectLst/>
                <a:uLnTx/>
                <a:uFillTx/>
                <a:latin typeface="Arial"/>
                <a:ea typeface="+mn-ea"/>
                <a:cs typeface="+mn-cs"/>
              </a:rPr>
              <a:t>Spike </a:t>
            </a:r>
            <a:r>
              <a:rPr kumimoji="0" lang="en-GB" sz="1632" b="0" i="0" u="none" strike="noStrike" kern="1200" cap="none" spc="0" normalizeH="0" baseline="0" noProof="0" dirty="0">
                <a:ln>
                  <a:noFill/>
                </a:ln>
                <a:solidFill>
                  <a:prstClr val="black"/>
                </a:solidFill>
                <a:effectLst/>
                <a:uLnTx/>
                <a:uFillTx/>
                <a:latin typeface="Arial"/>
                <a:ea typeface="+mn-ea"/>
                <a:cs typeface="+mn-cs"/>
              </a:rPr>
              <a:t>protein</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451" b="1" i="0" u="none" strike="noStrike" kern="1200" cap="none" spc="0" normalizeH="0" baseline="0" noProof="0" dirty="0">
                <a:ln>
                  <a:noFill/>
                </a:ln>
                <a:solidFill>
                  <a:prstClr val="black"/>
                </a:solidFill>
                <a:effectLst/>
                <a:uLnTx/>
                <a:uFillTx/>
                <a:latin typeface="Arial"/>
                <a:ea typeface="+mn-ea"/>
                <a:cs typeface="+mn-cs"/>
              </a:rPr>
              <a:t>Mediates binding and entry</a:t>
            </a: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dirty="0">
              <a:ln>
                <a:noFill/>
              </a:ln>
              <a:solidFill>
                <a:prstClr val="black"/>
              </a:solidFill>
              <a:effectLst/>
              <a:uLnTx/>
              <a:uFillTx/>
              <a:latin typeface="Arial"/>
              <a:ea typeface="+mn-ea"/>
              <a:cs typeface="+mn-cs"/>
            </a:endParaRPr>
          </a:p>
        </p:txBody>
      </p:sp>
      <p:pic>
        <p:nvPicPr>
          <p:cNvPr id="116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2782" y="1712628"/>
            <a:ext cx="2529623" cy="96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1720" y="1648117"/>
            <a:ext cx="413400" cy="4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7052" y="1218481"/>
            <a:ext cx="473911" cy="49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6665" y="971572"/>
            <a:ext cx="528419" cy="5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33683" y="884124"/>
            <a:ext cx="885179" cy="343492"/>
          </a:xfrm>
          <a:prstGeom prst="rect">
            <a:avLst/>
          </a:prstGeom>
        </p:spPr>
        <p:txBody>
          <a:bodyPr wrap="non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prstClr val="black"/>
                </a:solidFill>
                <a:effectLst/>
                <a:uLnTx/>
                <a:uFillTx/>
                <a:latin typeface="Arial"/>
                <a:ea typeface="+mn-ea"/>
                <a:cs typeface="+mn-cs"/>
              </a:rPr>
              <a:t>Binding</a:t>
            </a:r>
          </a:p>
        </p:txBody>
      </p:sp>
      <p:sp>
        <p:nvSpPr>
          <p:cNvPr id="21" name="Rectangle 20"/>
          <p:cNvSpPr/>
          <p:nvPr/>
        </p:nvSpPr>
        <p:spPr>
          <a:xfrm>
            <a:off x="4887464" y="1113009"/>
            <a:ext cx="671979" cy="343492"/>
          </a:xfrm>
          <a:prstGeom prst="rect">
            <a:avLst/>
          </a:prstGeom>
        </p:spPr>
        <p:txBody>
          <a:bodyPr wrap="non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prstClr val="black"/>
                </a:solidFill>
                <a:effectLst/>
                <a:uLnTx/>
                <a:uFillTx/>
                <a:latin typeface="Arial"/>
                <a:ea typeface="+mn-ea"/>
                <a:cs typeface="+mn-cs"/>
              </a:rPr>
              <a:t>Entry</a:t>
            </a:r>
          </a:p>
        </p:txBody>
      </p:sp>
      <p:cxnSp>
        <p:nvCxnSpPr>
          <p:cNvPr id="6" name="Straight Arrow Connector 5"/>
          <p:cNvCxnSpPr/>
          <p:nvPr/>
        </p:nvCxnSpPr>
        <p:spPr>
          <a:xfrm>
            <a:off x="6076330" y="1885501"/>
            <a:ext cx="693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06500" y="1623117"/>
            <a:ext cx="1064715"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Infection</a:t>
            </a:r>
          </a:p>
        </p:txBody>
      </p:sp>
      <p:cxnSp>
        <p:nvCxnSpPr>
          <p:cNvPr id="25" name="Straight Arrow Connector 24"/>
          <p:cNvCxnSpPr/>
          <p:nvPr/>
        </p:nvCxnSpPr>
        <p:spPr>
          <a:xfrm>
            <a:off x="8009018" y="1863643"/>
            <a:ext cx="693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739187" y="1601258"/>
            <a:ext cx="1233030"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814" b="0" i="0" u="none" strike="noStrike" kern="1200" cap="none" spc="0" normalizeH="0" baseline="0" noProof="0" dirty="0">
                <a:ln>
                  <a:noFill/>
                </a:ln>
                <a:solidFill>
                  <a:srgbClr val="FF0000"/>
                </a:solidFill>
                <a:effectLst/>
                <a:uLnTx/>
                <a:uFillTx/>
                <a:latin typeface="Arial"/>
                <a:ea typeface="+mn-ea"/>
                <a:cs typeface="+mn-cs"/>
              </a:rPr>
              <a:t>Protection</a:t>
            </a:r>
          </a:p>
        </p:txBody>
      </p:sp>
      <p:sp>
        <p:nvSpPr>
          <p:cNvPr id="27" name="TextBox 26"/>
          <p:cNvSpPr txBox="1"/>
          <p:nvPr/>
        </p:nvSpPr>
        <p:spPr>
          <a:xfrm>
            <a:off x="6422852" y="2061591"/>
            <a:ext cx="2198615"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814" b="0" i="0" u="none" strike="noStrike" kern="1200" cap="none" spc="0" normalizeH="0" baseline="0" noProof="0" dirty="0">
                <a:ln>
                  <a:noFill/>
                </a:ln>
                <a:solidFill>
                  <a:srgbClr val="FF0000"/>
                </a:solidFill>
                <a:effectLst/>
                <a:uLnTx/>
                <a:uFillTx/>
                <a:latin typeface="Arial"/>
                <a:ea typeface="+mn-ea"/>
                <a:cs typeface="+mn-cs"/>
              </a:rPr>
              <a:t>Virus</a:t>
            </a:r>
            <a:r>
              <a:rPr kumimoji="0" lang="nl-NL" sz="1814" b="0" i="0" u="none" strike="noStrike" kern="1200" cap="none" spc="0" normalizeH="0" baseline="0" noProof="0" dirty="0">
                <a:ln>
                  <a:noFill/>
                </a:ln>
                <a:solidFill>
                  <a:srgbClr val="FF0000"/>
                </a:solidFill>
                <a:effectLst/>
                <a:uLnTx/>
                <a:uFillTx/>
                <a:latin typeface="Arial"/>
                <a:ea typeface="+mn-ea"/>
                <a:cs typeface="+mn-cs"/>
              </a:rPr>
              <a:t> </a:t>
            </a:r>
            <a:r>
              <a:rPr kumimoji="0" lang="en-GB" sz="1814" b="0" i="0" u="none" strike="noStrike" kern="1200" cap="none" spc="0" normalizeH="0" baseline="0" noProof="0" dirty="0">
                <a:ln>
                  <a:noFill/>
                </a:ln>
                <a:solidFill>
                  <a:srgbClr val="FF0000"/>
                </a:solidFill>
                <a:effectLst/>
                <a:uLnTx/>
                <a:uFillTx/>
                <a:latin typeface="Arial"/>
                <a:ea typeface="+mn-ea"/>
                <a:cs typeface="+mn-cs"/>
              </a:rPr>
              <a:t>Neutralization</a:t>
            </a:r>
          </a:p>
        </p:txBody>
      </p:sp>
      <p:grpSp>
        <p:nvGrpSpPr>
          <p:cNvPr id="15" name="Group 14"/>
          <p:cNvGrpSpPr/>
          <p:nvPr/>
        </p:nvGrpSpPr>
        <p:grpSpPr>
          <a:xfrm>
            <a:off x="4127068" y="681460"/>
            <a:ext cx="484643" cy="685305"/>
            <a:chOff x="2240314" y="3447771"/>
            <a:chExt cx="534454" cy="755739"/>
          </a:xfrm>
        </p:grpSpPr>
        <p:cxnSp>
          <p:nvCxnSpPr>
            <p:cNvPr id="10" name="Straight Connector 9"/>
            <p:cNvCxnSpPr/>
            <p:nvPr/>
          </p:nvCxnSpPr>
          <p:spPr>
            <a:xfrm>
              <a:off x="2263372" y="3584249"/>
              <a:ext cx="511396" cy="4827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240314" y="3447771"/>
              <a:ext cx="498796" cy="7557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7086894" y="1440015"/>
            <a:ext cx="484643" cy="685305"/>
            <a:chOff x="2240314" y="3447771"/>
            <a:chExt cx="534454" cy="755739"/>
          </a:xfrm>
        </p:grpSpPr>
        <p:cxnSp>
          <p:nvCxnSpPr>
            <p:cNvPr id="39" name="Straight Connector 38"/>
            <p:cNvCxnSpPr/>
            <p:nvPr/>
          </p:nvCxnSpPr>
          <p:spPr>
            <a:xfrm>
              <a:off x="2263372" y="3584249"/>
              <a:ext cx="511396" cy="4827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240314" y="3447771"/>
              <a:ext cx="498796" cy="7557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6296933" y="4042594"/>
            <a:ext cx="405880" cy="984473"/>
            <a:chOff x="4488207" y="2930578"/>
            <a:chExt cx="447596" cy="1085655"/>
          </a:xfrm>
        </p:grpSpPr>
        <p:sp>
          <p:nvSpPr>
            <p:cNvPr id="42" name="Oval 41"/>
            <p:cNvSpPr/>
            <p:nvPr/>
          </p:nvSpPr>
          <p:spPr>
            <a:xfrm rot="12826157" flipH="1">
              <a:off x="4560241" y="2930578"/>
              <a:ext cx="258932" cy="1085655"/>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43" name="TextBox 42"/>
            <p:cNvSpPr txBox="1"/>
            <p:nvPr/>
          </p:nvSpPr>
          <p:spPr>
            <a:xfrm>
              <a:off x="4488207" y="3363995"/>
              <a:ext cx="447596" cy="240273"/>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816" b="1" i="0" u="none" strike="noStrike" kern="1200" cap="none" spc="0" normalizeH="0" baseline="0" noProof="0" dirty="0">
                  <a:ln>
                    <a:noFill/>
                  </a:ln>
                  <a:solidFill>
                    <a:prstClr val="black"/>
                  </a:solidFill>
                  <a:effectLst/>
                  <a:uLnTx/>
                  <a:uFillTx/>
                  <a:latin typeface="Arial"/>
                  <a:ea typeface="+mn-ea"/>
                  <a:cs typeface="+mn-cs"/>
                </a:rPr>
                <a:t>VHH</a:t>
              </a:r>
              <a:endParaRPr kumimoji="0" lang="en-GB" sz="907" b="1" i="0" u="none" strike="noStrike" kern="1200" cap="none" spc="0" normalizeH="0" baseline="0" noProof="0" dirty="0">
                <a:ln>
                  <a:noFill/>
                </a:ln>
                <a:solidFill>
                  <a:prstClr val="black"/>
                </a:solidFill>
                <a:effectLst/>
                <a:uLnTx/>
                <a:uFillTx/>
                <a:latin typeface="Arial"/>
                <a:ea typeface="+mn-ea"/>
                <a:cs typeface="+mn-cs"/>
              </a:endParaRPr>
            </a:p>
          </p:txBody>
        </p:sp>
      </p:grpSp>
      <p:sp>
        <p:nvSpPr>
          <p:cNvPr id="44" name="TextBox 43"/>
          <p:cNvSpPr txBox="1"/>
          <p:nvPr/>
        </p:nvSpPr>
        <p:spPr>
          <a:xfrm>
            <a:off x="3131147" y="5821953"/>
            <a:ext cx="1856598" cy="538865"/>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IgG </a:t>
            </a:r>
            <a:r>
              <a:rPr kumimoji="0" lang="en-GB" sz="1451" b="0" i="0" u="none" strike="noStrike" kern="1200" cap="none" spc="0" normalizeH="0" baseline="0" noProof="0" dirty="0">
                <a:ln>
                  <a:noFill/>
                </a:ln>
                <a:solidFill>
                  <a:prstClr val="black"/>
                </a:solidFill>
                <a:effectLst/>
                <a:uLnTx/>
                <a:uFillTx/>
                <a:latin typeface="Arial"/>
                <a:ea typeface="+mn-ea"/>
                <a:cs typeface="+mn-cs"/>
              </a:rPr>
              <a:t>Immunoglobulin</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 150 </a:t>
            </a:r>
            <a:r>
              <a:rPr kumimoji="0" lang="nl-NL" sz="1451" b="0" i="0" u="none" strike="noStrike" kern="1200" cap="none" spc="0" normalizeH="0" baseline="0" noProof="0" dirty="0" err="1">
                <a:ln>
                  <a:noFill/>
                </a:ln>
                <a:solidFill>
                  <a:prstClr val="black"/>
                </a:solidFill>
                <a:effectLst/>
                <a:uLnTx/>
                <a:uFillTx/>
                <a:latin typeface="Arial"/>
                <a:ea typeface="+mn-ea"/>
                <a:cs typeface="+mn-cs"/>
              </a:rPr>
              <a:t>KDa</a:t>
            </a: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45" name="TextBox 44"/>
          <p:cNvSpPr txBox="1"/>
          <p:nvPr/>
        </p:nvSpPr>
        <p:spPr>
          <a:xfrm>
            <a:off x="5010531" y="5821953"/>
            <a:ext cx="960520" cy="538865"/>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err="1">
                <a:ln>
                  <a:noFill/>
                </a:ln>
                <a:solidFill>
                  <a:prstClr val="black"/>
                </a:solidFill>
                <a:effectLst/>
                <a:uLnTx/>
                <a:uFillTx/>
                <a:latin typeface="Arial"/>
                <a:ea typeface="+mn-ea"/>
                <a:cs typeface="+mn-cs"/>
              </a:rPr>
              <a:t>HCAb</a:t>
            </a:r>
            <a:endParaRPr kumimoji="0" lang="nl-NL" sz="1451"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 80 </a:t>
            </a:r>
            <a:r>
              <a:rPr kumimoji="0" lang="nl-NL" sz="1451" b="0" i="0" u="none" strike="noStrike" kern="1200" cap="none" spc="0" normalizeH="0" baseline="0" noProof="0" dirty="0" err="1">
                <a:ln>
                  <a:noFill/>
                </a:ln>
                <a:solidFill>
                  <a:prstClr val="black"/>
                </a:solidFill>
                <a:effectLst/>
                <a:uLnTx/>
                <a:uFillTx/>
                <a:latin typeface="Arial"/>
                <a:ea typeface="+mn-ea"/>
                <a:cs typeface="+mn-cs"/>
              </a:rPr>
              <a:t>KDa</a:t>
            </a: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TextBox 45"/>
          <p:cNvSpPr txBox="1"/>
          <p:nvPr/>
        </p:nvSpPr>
        <p:spPr>
          <a:xfrm>
            <a:off x="5959040" y="4955632"/>
            <a:ext cx="1154651" cy="874085"/>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270" b="0" i="0" u="none" strike="noStrike" kern="1200" cap="none" spc="0" normalizeH="0" baseline="0" noProof="0" dirty="0">
                <a:ln>
                  <a:noFill/>
                </a:ln>
                <a:solidFill>
                  <a:prstClr val="black"/>
                </a:solidFill>
                <a:effectLst/>
                <a:uLnTx/>
                <a:uFillTx/>
                <a:latin typeface="Arial"/>
                <a:ea typeface="+mn-ea"/>
                <a:cs typeface="+mn-cs"/>
              </a:rPr>
              <a:t>single domain antibody</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270" b="0" i="0" u="none" strike="noStrike" kern="1200" cap="none" spc="0" normalizeH="0" baseline="0" noProof="0" dirty="0">
                <a:ln>
                  <a:noFill/>
                </a:ln>
                <a:solidFill>
                  <a:prstClr val="black"/>
                </a:solidFill>
                <a:effectLst/>
                <a:uLnTx/>
                <a:uFillTx/>
                <a:latin typeface="Arial"/>
                <a:ea typeface="+mn-ea"/>
                <a:cs typeface="+mn-cs"/>
              </a:rPr>
              <a:t>≈ 15 </a:t>
            </a:r>
            <a:r>
              <a:rPr kumimoji="0" lang="nl-NL" sz="1270" b="0" i="0" u="none" strike="noStrike" kern="1200" cap="none" spc="0" normalizeH="0" baseline="0" noProof="0" dirty="0" err="1">
                <a:ln>
                  <a:noFill/>
                </a:ln>
                <a:solidFill>
                  <a:prstClr val="black"/>
                </a:solidFill>
                <a:effectLst/>
                <a:uLnTx/>
                <a:uFillTx/>
                <a:latin typeface="Arial"/>
                <a:ea typeface="+mn-ea"/>
                <a:cs typeface="+mn-cs"/>
              </a:rPr>
              <a:t>KDa</a:t>
            </a:r>
            <a:endParaRPr kumimoji="0" lang="en-GB" sz="127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8" name="Group 47"/>
          <p:cNvGrpSpPr/>
          <p:nvPr/>
        </p:nvGrpSpPr>
        <p:grpSpPr>
          <a:xfrm>
            <a:off x="3602349" y="4152073"/>
            <a:ext cx="957692" cy="1852640"/>
            <a:chOff x="404161" y="2189817"/>
            <a:chExt cx="1660188" cy="3211607"/>
          </a:xfrm>
        </p:grpSpPr>
        <p:grpSp>
          <p:nvGrpSpPr>
            <p:cNvPr id="49" name="Group 48"/>
            <p:cNvGrpSpPr/>
            <p:nvPr/>
          </p:nvGrpSpPr>
          <p:grpSpPr>
            <a:xfrm>
              <a:off x="404161" y="2197559"/>
              <a:ext cx="868681" cy="3203865"/>
              <a:chOff x="404161" y="2197559"/>
              <a:chExt cx="858335" cy="3203865"/>
            </a:xfrm>
          </p:grpSpPr>
          <p:sp>
            <p:nvSpPr>
              <p:cNvPr id="60" name="Oval 59"/>
              <p:cNvSpPr/>
              <p:nvPr/>
            </p:nvSpPr>
            <p:spPr>
              <a:xfrm rot="21062031">
                <a:off x="1020856" y="3694811"/>
                <a:ext cx="241640" cy="1706613"/>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61" name="Oval 60"/>
              <p:cNvSpPr/>
              <p:nvPr/>
            </p:nvSpPr>
            <p:spPr>
              <a:xfrm rot="352232">
                <a:off x="998165" y="3081553"/>
                <a:ext cx="234879" cy="1706613"/>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nvGrpSpPr>
              <p:cNvPr id="62" name="Group 61"/>
              <p:cNvGrpSpPr/>
              <p:nvPr/>
            </p:nvGrpSpPr>
            <p:grpSpPr>
              <a:xfrm rot="8773843">
                <a:off x="670531" y="2566107"/>
                <a:ext cx="385156" cy="1722032"/>
                <a:chOff x="2829389" y="2530399"/>
                <a:chExt cx="418637" cy="1980821"/>
              </a:xfrm>
            </p:grpSpPr>
            <p:sp>
              <p:nvSpPr>
                <p:cNvPr id="67" name="Oval 66"/>
                <p:cNvSpPr/>
                <p:nvPr/>
              </p:nvSpPr>
              <p:spPr>
                <a:xfrm>
                  <a:off x="3028671" y="2530399"/>
                  <a:ext cx="219355" cy="1963084"/>
                </a:xfrm>
                <a:prstGeom prst="ellipse">
                  <a:avLst/>
                </a:prstGeom>
                <a:solidFill>
                  <a:schemeClr val="tx1">
                    <a:lumMod val="75000"/>
                    <a:lumOff val="2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69" name="Oval 68"/>
                <p:cNvSpPr/>
                <p:nvPr/>
              </p:nvSpPr>
              <p:spPr>
                <a:xfrm>
                  <a:off x="2829389" y="2548136"/>
                  <a:ext cx="219354" cy="1963084"/>
                </a:xfrm>
                <a:prstGeom prst="ellipse">
                  <a:avLst/>
                </a:prstGeom>
                <a:solidFill>
                  <a:schemeClr val="tx1">
                    <a:lumMod val="65000"/>
                    <a:lumOff val="3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 name="Group 62"/>
              <p:cNvGrpSpPr/>
              <p:nvPr/>
            </p:nvGrpSpPr>
            <p:grpSpPr>
              <a:xfrm rot="8638072">
                <a:off x="404161" y="2197559"/>
                <a:ext cx="370055" cy="1712978"/>
                <a:chOff x="2845802" y="2530401"/>
                <a:chExt cx="402224" cy="1970404"/>
              </a:xfrm>
            </p:grpSpPr>
            <p:sp>
              <p:nvSpPr>
                <p:cNvPr id="65" name="Oval 64"/>
                <p:cNvSpPr/>
                <p:nvPr/>
              </p:nvSpPr>
              <p:spPr>
                <a:xfrm>
                  <a:off x="3028672" y="2530401"/>
                  <a:ext cx="219354" cy="1963084"/>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66" name="Oval 65"/>
                <p:cNvSpPr/>
                <p:nvPr/>
              </p:nvSpPr>
              <p:spPr>
                <a:xfrm>
                  <a:off x="2845802" y="2537723"/>
                  <a:ext cx="219353" cy="1963082"/>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64" name="Straight Connector 63"/>
              <p:cNvCxnSpPr>
                <a:stCxn id="69" idx="0"/>
                <a:endCxn id="61" idx="0"/>
              </p:cNvCxnSpPr>
              <p:nvPr/>
            </p:nvCxnSpPr>
            <p:spPr>
              <a:xfrm>
                <a:off x="1062562" y="3560487"/>
                <a:ext cx="82588" cy="87027"/>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flipH="1">
              <a:off x="1195668" y="2189817"/>
              <a:ext cx="868681" cy="3203865"/>
              <a:chOff x="404161" y="2197559"/>
              <a:chExt cx="858335" cy="3203865"/>
            </a:xfrm>
          </p:grpSpPr>
          <p:sp>
            <p:nvSpPr>
              <p:cNvPr id="51" name="Oval 50"/>
              <p:cNvSpPr/>
              <p:nvPr/>
            </p:nvSpPr>
            <p:spPr>
              <a:xfrm rot="21062031">
                <a:off x="1020856" y="3694810"/>
                <a:ext cx="241640" cy="1706614"/>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52" name="Oval 51"/>
              <p:cNvSpPr/>
              <p:nvPr/>
            </p:nvSpPr>
            <p:spPr>
              <a:xfrm rot="352232">
                <a:off x="998165" y="3081553"/>
                <a:ext cx="234879" cy="1706614"/>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53" name="Group 52"/>
              <p:cNvGrpSpPr/>
              <p:nvPr/>
            </p:nvGrpSpPr>
            <p:grpSpPr>
              <a:xfrm rot="8773843">
                <a:off x="670531" y="2566107"/>
                <a:ext cx="385155" cy="1722032"/>
                <a:chOff x="2829390" y="2530401"/>
                <a:chExt cx="418636" cy="1980821"/>
              </a:xfrm>
            </p:grpSpPr>
            <p:sp>
              <p:nvSpPr>
                <p:cNvPr id="58" name="Oval 57"/>
                <p:cNvSpPr/>
                <p:nvPr/>
              </p:nvSpPr>
              <p:spPr>
                <a:xfrm>
                  <a:off x="3028672" y="2530401"/>
                  <a:ext cx="219354" cy="1963086"/>
                </a:xfrm>
                <a:prstGeom prst="ellipse">
                  <a:avLst/>
                </a:prstGeom>
                <a:solidFill>
                  <a:schemeClr val="tx1">
                    <a:lumMod val="75000"/>
                    <a:lumOff val="2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59" name="Oval 58"/>
                <p:cNvSpPr/>
                <p:nvPr/>
              </p:nvSpPr>
              <p:spPr>
                <a:xfrm>
                  <a:off x="2829390" y="2548136"/>
                  <a:ext cx="219354" cy="1963086"/>
                </a:xfrm>
                <a:prstGeom prst="ellipse">
                  <a:avLst/>
                </a:prstGeom>
                <a:solidFill>
                  <a:schemeClr val="tx1">
                    <a:lumMod val="65000"/>
                    <a:lumOff val="3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4" name="Group 53"/>
              <p:cNvGrpSpPr/>
              <p:nvPr/>
            </p:nvGrpSpPr>
            <p:grpSpPr>
              <a:xfrm rot="8638072">
                <a:off x="404161" y="2197559"/>
                <a:ext cx="370055" cy="1712978"/>
                <a:chOff x="2845802" y="2530401"/>
                <a:chExt cx="402224" cy="1970404"/>
              </a:xfrm>
            </p:grpSpPr>
            <p:sp>
              <p:nvSpPr>
                <p:cNvPr id="56" name="Oval 55"/>
                <p:cNvSpPr/>
                <p:nvPr/>
              </p:nvSpPr>
              <p:spPr>
                <a:xfrm>
                  <a:off x="3028672" y="2530401"/>
                  <a:ext cx="219354" cy="1963084"/>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57" name="Oval 56"/>
                <p:cNvSpPr/>
                <p:nvPr/>
              </p:nvSpPr>
              <p:spPr>
                <a:xfrm>
                  <a:off x="2845802" y="2537723"/>
                  <a:ext cx="219353" cy="1963082"/>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55" name="Straight Connector 54"/>
              <p:cNvCxnSpPr>
                <a:stCxn id="59" idx="0"/>
                <a:endCxn id="52" idx="0"/>
              </p:cNvCxnSpPr>
              <p:nvPr/>
            </p:nvCxnSpPr>
            <p:spPr>
              <a:xfrm>
                <a:off x="1062562" y="3560487"/>
                <a:ext cx="82588" cy="87027"/>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grpSp>
        <p:nvGrpSpPr>
          <p:cNvPr id="70" name="Group 69"/>
          <p:cNvGrpSpPr/>
          <p:nvPr/>
        </p:nvGrpSpPr>
        <p:grpSpPr>
          <a:xfrm>
            <a:off x="5151708" y="4162289"/>
            <a:ext cx="454043" cy="1610490"/>
            <a:chOff x="2887475" y="2355854"/>
            <a:chExt cx="858969" cy="3046762"/>
          </a:xfrm>
        </p:grpSpPr>
        <p:grpSp>
          <p:nvGrpSpPr>
            <p:cNvPr id="71" name="Group 70"/>
            <p:cNvGrpSpPr/>
            <p:nvPr/>
          </p:nvGrpSpPr>
          <p:grpSpPr>
            <a:xfrm flipH="1">
              <a:off x="3294468" y="2355854"/>
              <a:ext cx="451976" cy="3046762"/>
              <a:chOff x="815901" y="2432577"/>
              <a:chExt cx="446593" cy="3046762"/>
            </a:xfrm>
          </p:grpSpPr>
          <p:sp>
            <p:nvSpPr>
              <p:cNvPr id="77" name="Oval 76"/>
              <p:cNvSpPr/>
              <p:nvPr/>
            </p:nvSpPr>
            <p:spPr>
              <a:xfrm rot="21062031">
                <a:off x="1020852" y="3616889"/>
                <a:ext cx="241642" cy="1862450"/>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78" name="Oval 77"/>
              <p:cNvSpPr/>
              <p:nvPr/>
            </p:nvSpPr>
            <p:spPr>
              <a:xfrm rot="352232">
                <a:off x="998163" y="3003633"/>
                <a:ext cx="234881" cy="1862449"/>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79" name="Oval 78"/>
              <p:cNvSpPr/>
              <p:nvPr/>
            </p:nvSpPr>
            <p:spPr>
              <a:xfrm rot="8773843">
                <a:off x="815901" y="2432577"/>
                <a:ext cx="255850" cy="1862449"/>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80" name="Straight Connector 79"/>
              <p:cNvCxnSpPr>
                <a:stCxn id="79" idx="0"/>
                <a:endCxn id="78"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2887475" y="2355855"/>
              <a:ext cx="480345" cy="3046761"/>
              <a:chOff x="815904" y="2432578"/>
              <a:chExt cx="446592" cy="3046761"/>
            </a:xfrm>
          </p:grpSpPr>
          <p:sp>
            <p:nvSpPr>
              <p:cNvPr id="73" name="Oval 72"/>
              <p:cNvSpPr/>
              <p:nvPr/>
            </p:nvSpPr>
            <p:spPr>
              <a:xfrm rot="21062031">
                <a:off x="1020857" y="3616891"/>
                <a:ext cx="241639" cy="1862448"/>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74" name="Oval 73"/>
              <p:cNvSpPr/>
              <p:nvPr/>
            </p:nvSpPr>
            <p:spPr>
              <a:xfrm rot="352232">
                <a:off x="998165" y="3003634"/>
                <a:ext cx="234878" cy="1862448"/>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75" name="Oval 74"/>
              <p:cNvSpPr/>
              <p:nvPr/>
            </p:nvSpPr>
            <p:spPr>
              <a:xfrm rot="8773843">
                <a:off x="815904" y="2432578"/>
                <a:ext cx="255848" cy="1862448"/>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76" name="Straight Connector 75"/>
              <p:cNvCxnSpPr>
                <a:stCxn id="75" idx="0"/>
                <a:endCxn id="74"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sp>
        <p:nvSpPr>
          <p:cNvPr id="81" name="TextBox 80"/>
          <p:cNvSpPr txBox="1"/>
          <p:nvPr/>
        </p:nvSpPr>
        <p:spPr>
          <a:xfrm>
            <a:off x="2981399" y="4044773"/>
            <a:ext cx="854721" cy="259751"/>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Light chain</a:t>
            </a:r>
            <a:endParaRPr kumimoji="0" lang="en-GB" sz="1088"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82" name="Straight Arrow Connector 81"/>
          <p:cNvCxnSpPr/>
          <p:nvPr/>
        </p:nvCxnSpPr>
        <p:spPr>
          <a:xfrm>
            <a:off x="3361049" y="4378763"/>
            <a:ext cx="185189" cy="190642"/>
          </a:xfrm>
          <a:prstGeom prst="straightConnector1">
            <a:avLst/>
          </a:prstGeom>
          <a:ln w="9525">
            <a:tailEnd type="arrow"/>
          </a:ln>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4295238" y="3999788"/>
            <a:ext cx="950902" cy="259751"/>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Heavy chain</a:t>
            </a:r>
            <a:endParaRPr kumimoji="0" lang="en-GB" sz="1088"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84" name="Straight Arrow Connector 83"/>
          <p:cNvCxnSpPr/>
          <p:nvPr/>
        </p:nvCxnSpPr>
        <p:spPr>
          <a:xfrm flipH="1">
            <a:off x="4470928" y="4245032"/>
            <a:ext cx="233557" cy="233518"/>
          </a:xfrm>
          <a:prstGeom prst="straightConnector1">
            <a:avLst/>
          </a:prstGeom>
          <a:ln w="9525">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a:off x="4793605" y="4245032"/>
            <a:ext cx="302960" cy="233518"/>
          </a:xfrm>
          <a:prstGeom prst="straightConnector1">
            <a:avLst/>
          </a:prstGeom>
          <a:ln w="9525">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2876228" y="1811767"/>
            <a:ext cx="849913" cy="427168"/>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088" b="0" i="0" u="none" strike="noStrike" kern="1200" cap="none" spc="0" normalizeH="0" baseline="0" noProof="0" dirty="0">
                <a:ln>
                  <a:noFill/>
                </a:ln>
                <a:solidFill>
                  <a:prstClr val="black"/>
                </a:solidFill>
                <a:effectLst/>
                <a:uLnTx/>
                <a:uFillTx/>
                <a:latin typeface="Arial"/>
                <a:ea typeface="+mn-ea"/>
                <a:cs typeface="+mn-cs"/>
              </a:rPr>
              <a:t>Cell</a:t>
            </a:r>
            <a:r>
              <a:rPr kumimoji="0" lang="nl-NL" sz="1088"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088" b="0" i="0" u="none" strike="noStrike" kern="1200" cap="none" spc="0" normalizeH="0" baseline="0" noProof="0" dirty="0">
                <a:ln>
                  <a:noFill/>
                </a:ln>
                <a:solidFill>
                  <a:prstClr val="black"/>
                </a:solidFill>
                <a:effectLst/>
                <a:uLnTx/>
                <a:uFillTx/>
                <a:latin typeface="Arial"/>
                <a:ea typeface="+mn-ea"/>
                <a:cs typeface="+mn-cs"/>
              </a:rPr>
              <a:t>membrane</a:t>
            </a:r>
          </a:p>
        </p:txBody>
      </p:sp>
      <p:sp>
        <p:nvSpPr>
          <p:cNvPr id="86" name="TextBox 85"/>
          <p:cNvSpPr txBox="1"/>
          <p:nvPr/>
        </p:nvSpPr>
        <p:spPr>
          <a:xfrm>
            <a:off x="3504343" y="2243001"/>
            <a:ext cx="944489" cy="427168"/>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MERS-</a:t>
            </a:r>
            <a:r>
              <a:rPr kumimoji="0" lang="nl-NL" sz="1088" b="0" i="0" u="none" strike="noStrike" kern="1200" cap="none" spc="0" normalizeH="0" baseline="0" noProof="0" dirty="0" err="1">
                <a:ln>
                  <a:noFill/>
                </a:ln>
                <a:solidFill>
                  <a:prstClr val="black"/>
                </a:solidFill>
                <a:effectLst/>
                <a:uLnTx/>
                <a:uFillTx/>
                <a:latin typeface="Arial"/>
                <a:ea typeface="+mn-ea"/>
                <a:cs typeface="+mn-cs"/>
              </a:rPr>
              <a:t>CoV</a:t>
            </a:r>
            <a:r>
              <a:rPr kumimoji="0" lang="nl-NL" sz="1088"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Receptor</a:t>
            </a:r>
            <a:endParaRPr kumimoji="0" lang="en-US" sz="1088" b="0" i="0" u="none" strike="noStrike" kern="1200" cap="none" spc="0" normalizeH="0" baseline="0" noProof="0" dirty="0">
              <a:ln>
                <a:noFill/>
              </a:ln>
              <a:solidFill>
                <a:prstClr val="black"/>
              </a:solidFill>
              <a:effectLst/>
              <a:uLnTx/>
              <a:uFillTx/>
              <a:latin typeface="Arial"/>
              <a:ea typeface="+mn-ea"/>
              <a:cs typeface="+mn-cs"/>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093639">
            <a:off x="2826689" y="1361959"/>
            <a:ext cx="230948" cy="2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99983">
            <a:off x="3252095" y="1456152"/>
            <a:ext cx="230948" cy="2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5897">
            <a:off x="3489525" y="1163608"/>
            <a:ext cx="230948" cy="2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652178">
            <a:off x="3405896" y="837409"/>
            <a:ext cx="230948" cy="2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442305">
            <a:off x="3088691" y="744520"/>
            <a:ext cx="230948" cy="2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830200">
            <a:off x="2760755" y="983073"/>
            <a:ext cx="230948" cy="2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 name="Group 134"/>
          <p:cNvGrpSpPr/>
          <p:nvPr/>
        </p:nvGrpSpPr>
        <p:grpSpPr>
          <a:xfrm>
            <a:off x="4950633" y="937812"/>
            <a:ext cx="484643" cy="685305"/>
            <a:chOff x="2240314" y="3447771"/>
            <a:chExt cx="534454" cy="755739"/>
          </a:xfrm>
        </p:grpSpPr>
        <p:cxnSp>
          <p:nvCxnSpPr>
            <p:cNvPr id="136" name="Straight Connector 135"/>
            <p:cNvCxnSpPr/>
            <p:nvPr/>
          </p:nvCxnSpPr>
          <p:spPr>
            <a:xfrm>
              <a:off x="2263372" y="3584249"/>
              <a:ext cx="511396" cy="4827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a:off x="2240314" y="3447771"/>
              <a:ext cx="498796" cy="7557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18637" y="1085362"/>
            <a:ext cx="773094" cy="76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9415" y="1440015"/>
            <a:ext cx="773094" cy="76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416504" y="3064332"/>
            <a:ext cx="9221815" cy="845809"/>
          </a:xfrm>
          <a:prstGeom prst="rect">
            <a:avLst/>
          </a:prstGeom>
        </p:spPr>
        <p:txBody>
          <a:bodyPr wrap="square">
            <a:spAutoFit/>
          </a:bodyPr>
          <a:lstStyle/>
          <a:p>
            <a:pPr marL="259118" marR="0" lvl="0"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32" b="0" i="0" u="none" strike="noStrike" kern="1200" cap="none" spc="0" normalizeH="0" baseline="0" noProof="0" dirty="0">
                <a:ln>
                  <a:noFill/>
                </a:ln>
                <a:solidFill>
                  <a:prstClr val="black"/>
                </a:solidFill>
                <a:effectLst/>
                <a:uLnTx/>
                <a:uFillTx/>
                <a:latin typeface="Arial"/>
                <a:ea typeface="+mn-ea"/>
                <a:cs typeface="+mn-cs"/>
              </a:rPr>
              <a:t>Naturally infected dromedary camels have remarkably high levels of neutralizing antibodies against MERS-</a:t>
            </a:r>
            <a:r>
              <a:rPr kumimoji="0" lang="en-US" sz="1632" b="0" i="0" u="none" strike="noStrike" kern="1200" cap="none" spc="0" normalizeH="0" baseline="0" noProof="0" dirty="0" err="1">
                <a:ln>
                  <a:noFill/>
                </a:ln>
                <a:solidFill>
                  <a:prstClr val="black"/>
                </a:solidFill>
                <a:effectLst/>
                <a:uLnTx/>
                <a:uFillTx/>
                <a:latin typeface="Arial"/>
                <a:ea typeface="+mn-ea"/>
                <a:cs typeface="+mn-cs"/>
              </a:rPr>
              <a:t>CoV</a:t>
            </a:r>
            <a:endParaRPr kumimoji="0" lang="en-US" sz="1632" b="0" i="0" u="none" strike="noStrike" kern="1200" cap="none" spc="0" normalizeH="0" baseline="0" noProof="0" dirty="0">
              <a:ln>
                <a:noFill/>
              </a:ln>
              <a:solidFill>
                <a:prstClr val="black"/>
              </a:solidFill>
              <a:effectLst/>
              <a:uLnTx/>
              <a:uFillTx/>
              <a:latin typeface="Arial"/>
              <a:ea typeface="+mn-ea"/>
              <a:cs typeface="+mn-cs"/>
            </a:endParaRPr>
          </a:p>
          <a:p>
            <a:pPr marL="259118" marR="0" lvl="0"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32" b="0" i="0" u="none" strike="noStrike" kern="1200" cap="none" spc="0" normalizeH="0" baseline="0" noProof="0" dirty="0">
                <a:ln>
                  <a:noFill/>
                </a:ln>
                <a:solidFill>
                  <a:prstClr val="black"/>
                </a:solidFill>
                <a:effectLst/>
                <a:uLnTx/>
                <a:uFillTx/>
                <a:latin typeface="Arial"/>
                <a:ea typeface="+mn-ea"/>
                <a:cs typeface="+mn-cs"/>
              </a:rPr>
              <a:t>Camelids naturally have </a:t>
            </a:r>
            <a:r>
              <a:rPr kumimoji="0" lang="de-DE" sz="1632" b="0" i="0" u="none" strike="noStrike" kern="1200" cap="none" spc="0" normalizeH="0" baseline="0" noProof="0" dirty="0">
                <a:ln>
                  <a:noFill/>
                </a:ln>
                <a:solidFill>
                  <a:prstClr val="black"/>
                </a:solidFill>
                <a:effectLst/>
                <a:uLnTx/>
                <a:uFillTx/>
                <a:latin typeface="Arial"/>
                <a:ea typeface="+mn-ea"/>
                <a:cs typeface="+mn-cs"/>
              </a:rPr>
              <a:t>Heavy </a:t>
            </a:r>
            <a:r>
              <a:rPr kumimoji="0" lang="de-DE" sz="1632" b="0" i="0" u="none" strike="noStrike" kern="1200" cap="none" spc="0" normalizeH="0" baseline="0" noProof="0" dirty="0" err="1">
                <a:ln>
                  <a:noFill/>
                </a:ln>
                <a:solidFill>
                  <a:prstClr val="black"/>
                </a:solidFill>
                <a:effectLst/>
                <a:uLnTx/>
                <a:uFillTx/>
                <a:latin typeface="Arial"/>
                <a:ea typeface="+mn-ea"/>
                <a:cs typeface="+mn-cs"/>
              </a:rPr>
              <a:t>chain</a:t>
            </a:r>
            <a:r>
              <a:rPr kumimoji="0" lang="de-DE" sz="1632" b="0" i="0" u="none" strike="noStrike" kern="1200" cap="none" spc="0" normalizeH="0" baseline="0" noProof="0" dirty="0">
                <a:ln>
                  <a:noFill/>
                </a:ln>
                <a:solidFill>
                  <a:prstClr val="black"/>
                </a:solidFill>
                <a:effectLst/>
                <a:uLnTx/>
                <a:uFillTx/>
                <a:latin typeface="Arial"/>
                <a:ea typeface="+mn-ea"/>
                <a:cs typeface="+mn-cs"/>
              </a:rPr>
              <a:t> </a:t>
            </a:r>
            <a:r>
              <a:rPr kumimoji="0" lang="de-DE" sz="1632" b="0" i="0" u="none" strike="noStrike" kern="1200" cap="none" spc="0" normalizeH="0" baseline="0" noProof="0" dirty="0" err="1">
                <a:ln>
                  <a:noFill/>
                </a:ln>
                <a:solidFill>
                  <a:prstClr val="black"/>
                </a:solidFill>
                <a:effectLst/>
                <a:uLnTx/>
                <a:uFillTx/>
                <a:latin typeface="Arial"/>
                <a:ea typeface="+mn-ea"/>
                <a:cs typeface="+mn-cs"/>
              </a:rPr>
              <a:t>only</a:t>
            </a:r>
            <a:r>
              <a:rPr kumimoji="0" lang="de-DE" sz="1632" b="0" i="0" u="none" strike="noStrike" kern="1200" cap="none" spc="0" normalizeH="0" baseline="0" noProof="0" dirty="0">
                <a:ln>
                  <a:noFill/>
                </a:ln>
                <a:solidFill>
                  <a:prstClr val="black"/>
                </a:solidFill>
                <a:effectLst/>
                <a:uLnTx/>
                <a:uFillTx/>
                <a:latin typeface="Arial"/>
                <a:ea typeface="+mn-ea"/>
                <a:cs typeface="+mn-cs"/>
              </a:rPr>
              <a:t> </a:t>
            </a:r>
            <a:r>
              <a:rPr kumimoji="0" lang="de-DE" sz="1632" b="0" i="0" u="none" strike="noStrike" kern="1200" cap="none" spc="0" normalizeH="0" baseline="0" noProof="0" dirty="0" err="1">
                <a:ln>
                  <a:noFill/>
                </a:ln>
                <a:solidFill>
                  <a:prstClr val="black"/>
                </a:solidFill>
                <a:effectLst/>
                <a:uLnTx/>
                <a:uFillTx/>
                <a:latin typeface="Arial"/>
                <a:ea typeface="+mn-ea"/>
                <a:cs typeface="+mn-cs"/>
              </a:rPr>
              <a:t>antibodies</a:t>
            </a:r>
            <a:r>
              <a:rPr kumimoji="0" lang="de-DE" sz="1632" b="0" i="0" u="none" strike="noStrike" kern="1200" cap="none" spc="0" normalizeH="0" baseline="0" noProof="0" dirty="0">
                <a:ln>
                  <a:noFill/>
                </a:ln>
                <a:solidFill>
                  <a:prstClr val="black"/>
                </a:solidFill>
                <a:effectLst/>
                <a:uLnTx/>
                <a:uFillTx/>
                <a:latin typeface="Arial"/>
                <a:ea typeface="+mn-ea"/>
                <a:cs typeface="+mn-cs"/>
              </a:rPr>
              <a:t> (</a:t>
            </a:r>
            <a:r>
              <a:rPr kumimoji="0" lang="de-DE" sz="1632" b="0" i="0" u="none" strike="noStrike" kern="1200" cap="none" spc="0" normalizeH="0" baseline="0" noProof="0" dirty="0" err="1">
                <a:ln>
                  <a:noFill/>
                </a:ln>
                <a:solidFill>
                  <a:srgbClr val="FF0000"/>
                </a:solidFill>
                <a:effectLst/>
                <a:uLnTx/>
                <a:uFillTx/>
                <a:latin typeface="Arial"/>
                <a:ea typeface="+mn-ea"/>
                <a:cs typeface="+mn-cs"/>
              </a:rPr>
              <a:t>HCAbs</a:t>
            </a:r>
            <a:r>
              <a:rPr kumimoji="0" lang="de-DE" sz="1632" b="0" i="0" u="none" strike="noStrike" kern="1200" cap="none" spc="0" normalizeH="0" baseline="0" noProof="0" dirty="0">
                <a:ln>
                  <a:noFill/>
                </a:ln>
                <a:solidFill>
                  <a:prstClr val="black"/>
                </a:solidFill>
                <a:effectLst/>
                <a:uLnTx/>
                <a:uFillTx/>
                <a:latin typeface="Arial"/>
                <a:ea typeface="+mn-ea"/>
                <a:cs typeface="+mn-cs"/>
              </a:rPr>
              <a:t>)</a:t>
            </a:r>
          </a:p>
        </p:txBody>
      </p:sp>
      <p:sp>
        <p:nvSpPr>
          <p:cNvPr id="20" name="Rectangle 19"/>
          <p:cNvSpPr/>
          <p:nvPr/>
        </p:nvSpPr>
        <p:spPr>
          <a:xfrm>
            <a:off x="6673258" y="4273887"/>
            <a:ext cx="4515886" cy="2352760"/>
          </a:xfrm>
          <a:prstGeom prst="rect">
            <a:avLst/>
          </a:prstGeom>
        </p:spPr>
        <p:txBody>
          <a:bodyPr wrap="square">
            <a:spAutoFit/>
          </a:bodyPr>
          <a:lstStyle/>
          <a:p>
            <a:pPr marL="159790" marR="0" lvl="1" indent="0" algn="l" defTabSz="451363" rtl="0" eaLnBrk="1" fontAlgn="auto" latinLnBrk="0" hangingPunct="1">
              <a:lnSpc>
                <a:spcPct val="100000"/>
              </a:lnSpc>
              <a:spcBef>
                <a:spcPts val="0"/>
              </a:spcBef>
              <a:spcAft>
                <a:spcPts val="0"/>
              </a:spcAft>
              <a:buClrTx/>
              <a:buSzTx/>
              <a:buFontTx/>
              <a:buNone/>
              <a:tabLst/>
              <a:defRPr/>
            </a:pPr>
            <a:r>
              <a:rPr kumimoji="0" lang="en-GB" sz="1632" b="0" i="0" u="none" strike="noStrike" kern="1200" cap="none" spc="0" normalizeH="0" baseline="0" noProof="0" dirty="0">
                <a:ln>
                  <a:noFill/>
                </a:ln>
                <a:solidFill>
                  <a:srgbClr val="FF0000"/>
                </a:solidFill>
                <a:effectLst/>
                <a:uLnTx/>
                <a:uFillTx/>
                <a:latin typeface="Arial"/>
                <a:ea typeface="+mn-ea"/>
                <a:cs typeface="+mn-cs"/>
              </a:rPr>
              <a:t>Single domain antibodies (VHH, </a:t>
            </a:r>
            <a:r>
              <a:rPr kumimoji="0" lang="en-GB" sz="1632" b="0" i="0" u="none" strike="noStrike" kern="1200" cap="none" spc="0" normalizeH="0" baseline="0" noProof="0" dirty="0" err="1">
                <a:ln>
                  <a:noFill/>
                </a:ln>
                <a:solidFill>
                  <a:srgbClr val="FF0000"/>
                </a:solidFill>
                <a:effectLst/>
                <a:uLnTx/>
                <a:uFillTx/>
                <a:latin typeface="Arial"/>
                <a:ea typeface="+mn-ea"/>
                <a:cs typeface="+mn-cs"/>
              </a:rPr>
              <a:t>nanobody</a:t>
            </a:r>
            <a:r>
              <a:rPr kumimoji="0" lang="en-GB" sz="1632" b="0" i="0" u="none" strike="noStrike" kern="1200" cap="none" spc="0" normalizeH="0" baseline="0" noProof="0" dirty="0">
                <a:ln>
                  <a:noFill/>
                </a:ln>
                <a:solidFill>
                  <a:srgbClr val="FF0000"/>
                </a:solidFill>
                <a:effectLst/>
                <a:uLnTx/>
                <a:uFillTx/>
                <a:latin typeface="Arial"/>
                <a:ea typeface="+mn-ea"/>
                <a:cs typeface="+mn-cs"/>
              </a:rPr>
              <a:t>)</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Small (15 </a:t>
            </a:r>
            <a:r>
              <a:rPr kumimoji="0" lang="en-GB" sz="1632" b="0" i="0" u="none" strike="noStrike" kern="1200" cap="none" spc="0" normalizeH="0" baseline="0" noProof="0" dirty="0" err="1">
                <a:ln>
                  <a:noFill/>
                </a:ln>
                <a:solidFill>
                  <a:prstClr val="black"/>
                </a:solidFill>
                <a:effectLst/>
                <a:uLnTx/>
                <a:uFillTx/>
                <a:latin typeface="Arial"/>
                <a:ea typeface="+mn-ea"/>
                <a:cs typeface="+mn-cs"/>
              </a:rPr>
              <a:t>kDa</a:t>
            </a:r>
            <a:r>
              <a:rPr kumimoji="0" lang="en-GB" sz="1632" b="0" i="0" u="none" strike="noStrike" kern="1200" cap="none" spc="0" normalizeH="0" baseline="0" noProof="0" dirty="0">
                <a:ln>
                  <a:noFill/>
                </a:ln>
                <a:solidFill>
                  <a:prstClr val="black"/>
                </a:solidFill>
                <a:effectLst/>
                <a:uLnTx/>
                <a:uFillTx/>
                <a:latin typeface="Arial"/>
                <a:ea typeface="+mn-ea"/>
                <a:cs typeface="+mn-cs"/>
              </a:rPr>
              <a:t>)</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Target unique epitopes (poorly recognized by classical antibodies)</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High affinity for the Ag</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Highly stable and soluble</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High expression yields</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Easy editing in laboratories </a:t>
            </a:r>
          </a:p>
          <a:p>
            <a:pPr marL="666510" marR="0" lvl="2" indent="-259118" algn="l" defTabSz="4513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32" b="0" i="0" u="none" strike="noStrike" kern="1200" cap="none" spc="0" normalizeH="0" baseline="0" noProof="0" dirty="0">
                <a:ln>
                  <a:noFill/>
                </a:ln>
                <a:solidFill>
                  <a:prstClr val="black"/>
                </a:solidFill>
                <a:effectLst/>
                <a:uLnTx/>
                <a:uFillTx/>
                <a:latin typeface="Arial"/>
                <a:ea typeface="+mn-ea"/>
                <a:cs typeface="+mn-cs"/>
              </a:rPr>
              <a:t>Less </a:t>
            </a:r>
            <a:r>
              <a:rPr kumimoji="0" lang="en-GB" sz="1632" b="0" i="0" u="none" strike="noStrike" kern="1200" cap="none" spc="0" normalizeH="0" baseline="0" noProof="0" dirty="0" err="1">
                <a:ln>
                  <a:noFill/>
                </a:ln>
                <a:solidFill>
                  <a:prstClr val="black"/>
                </a:solidFill>
                <a:effectLst/>
                <a:uLnTx/>
                <a:uFillTx/>
                <a:latin typeface="Arial"/>
                <a:ea typeface="+mn-ea"/>
                <a:cs typeface="+mn-cs"/>
              </a:rPr>
              <a:t>immunotoxic</a:t>
            </a:r>
            <a:endParaRPr kumimoji="0" lang="en-GB" sz="1632"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p:cNvSpPr txBox="1"/>
          <p:nvPr/>
        </p:nvSpPr>
        <p:spPr>
          <a:xfrm>
            <a:off x="1434586" y="2958299"/>
            <a:ext cx="8927510" cy="1069267"/>
          </a:xfrm>
          <a:prstGeom prst="rect">
            <a:avLst/>
          </a:prstGeom>
          <a:solidFill>
            <a:schemeClr val="bg1"/>
          </a:solid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nl-NL" sz="1632" b="0" i="0" u="none" strike="noStrike" kern="1200" cap="none" spc="0" normalizeH="0" baseline="0" noProof="0" dirty="0">
              <a:ln>
                <a:noFill/>
              </a:ln>
              <a:solidFill>
                <a:srgbClr val="005F90">
                  <a:lumMod val="60000"/>
                  <a:lumOff val="40000"/>
                </a:srgbClr>
              </a:solidFill>
              <a:effectLst/>
              <a:uLnTx/>
              <a:uFillTx/>
              <a:latin typeface="Arial"/>
              <a:ea typeface="+mn-ea"/>
              <a:cs typeface="+mn-cs"/>
            </a:endParaRP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GB" sz="2902" b="1" i="0" u="none" strike="noStrike" kern="1200" cap="none" spc="0" normalizeH="0" baseline="0" noProof="0" dirty="0">
                <a:ln>
                  <a:noFill/>
                </a:ln>
                <a:solidFill>
                  <a:srgbClr val="005F90">
                    <a:lumMod val="60000"/>
                    <a:lumOff val="40000"/>
                  </a:srgbClr>
                </a:solidFill>
                <a:effectLst/>
                <a:uLnTx/>
                <a:uFillTx/>
                <a:latin typeface="Arial"/>
                <a:ea typeface="+mn-ea"/>
                <a:cs typeface="+mn-cs"/>
              </a:rPr>
              <a:t>Generate</a:t>
            </a:r>
            <a:r>
              <a:rPr kumimoji="0" lang="nl-NL" sz="2902" b="1" i="0" u="none" strike="noStrike" kern="1200" cap="none" spc="0" normalizeH="0" baseline="0" noProof="0" dirty="0">
                <a:ln>
                  <a:noFill/>
                </a:ln>
                <a:solidFill>
                  <a:srgbClr val="005F90">
                    <a:lumMod val="60000"/>
                    <a:lumOff val="40000"/>
                  </a:srgbClr>
                </a:solidFill>
                <a:effectLst/>
                <a:uLnTx/>
                <a:uFillTx/>
                <a:latin typeface="Arial"/>
                <a:ea typeface="+mn-ea"/>
                <a:cs typeface="+mn-cs"/>
              </a:rPr>
              <a:t> </a:t>
            </a:r>
            <a:r>
              <a:rPr kumimoji="0" lang="en-GB" sz="2902" b="1" i="0" u="none" strike="noStrike" kern="1200" cap="none" spc="0" normalizeH="0" baseline="0" noProof="0" dirty="0">
                <a:ln>
                  <a:noFill/>
                </a:ln>
                <a:solidFill>
                  <a:srgbClr val="005F90">
                    <a:lumMod val="60000"/>
                    <a:lumOff val="40000"/>
                  </a:srgbClr>
                </a:solidFill>
                <a:effectLst/>
                <a:uLnTx/>
                <a:uFillTx/>
                <a:latin typeface="Arial"/>
                <a:ea typeface="+mn-ea"/>
                <a:cs typeface="+mn-cs"/>
              </a:rPr>
              <a:t>MERS-</a:t>
            </a:r>
            <a:r>
              <a:rPr kumimoji="0" lang="en-GB" sz="2902" b="1" i="0" u="none" strike="noStrike" kern="1200" cap="none" spc="0" normalizeH="0" baseline="0" noProof="0" dirty="0" err="1">
                <a:ln>
                  <a:noFill/>
                </a:ln>
                <a:solidFill>
                  <a:srgbClr val="005F90">
                    <a:lumMod val="60000"/>
                    <a:lumOff val="40000"/>
                  </a:srgbClr>
                </a:solidFill>
                <a:effectLst/>
                <a:uLnTx/>
                <a:uFillTx/>
                <a:latin typeface="Arial"/>
                <a:ea typeface="+mn-ea"/>
                <a:cs typeface="+mn-cs"/>
              </a:rPr>
              <a:t>CoV</a:t>
            </a:r>
            <a:r>
              <a:rPr kumimoji="0" lang="nl-NL" sz="2902" b="1" i="0" u="none" strike="noStrike" kern="1200" cap="none" spc="0" normalizeH="0" baseline="0" noProof="0" dirty="0">
                <a:ln>
                  <a:noFill/>
                </a:ln>
                <a:solidFill>
                  <a:srgbClr val="005F90">
                    <a:lumMod val="60000"/>
                    <a:lumOff val="40000"/>
                  </a:srgbClr>
                </a:solidFill>
                <a:effectLst/>
                <a:uLnTx/>
                <a:uFillTx/>
                <a:latin typeface="Arial"/>
                <a:ea typeface="+mn-ea"/>
                <a:cs typeface="+mn-cs"/>
              </a:rPr>
              <a:t> </a:t>
            </a:r>
            <a:r>
              <a:rPr kumimoji="0" lang="en-GB" sz="2902" b="1" i="0" u="none" strike="noStrike" kern="1200" cap="none" spc="0" normalizeH="0" baseline="0" noProof="0" dirty="0">
                <a:ln>
                  <a:noFill/>
                </a:ln>
                <a:solidFill>
                  <a:srgbClr val="005F90">
                    <a:lumMod val="60000"/>
                    <a:lumOff val="40000"/>
                  </a:srgbClr>
                </a:solidFill>
                <a:effectLst/>
                <a:uLnTx/>
                <a:uFillTx/>
                <a:latin typeface="Arial"/>
                <a:ea typeface="+mn-ea"/>
                <a:cs typeface="+mn-cs"/>
              </a:rPr>
              <a:t>neutralizing</a:t>
            </a:r>
            <a:r>
              <a:rPr kumimoji="0" lang="nl-NL" sz="2902" b="1" i="0" u="none" strike="noStrike" kern="1200" cap="none" spc="0" normalizeH="0" baseline="0" noProof="0" dirty="0">
                <a:ln>
                  <a:noFill/>
                </a:ln>
                <a:solidFill>
                  <a:srgbClr val="005F90">
                    <a:lumMod val="60000"/>
                    <a:lumOff val="40000"/>
                  </a:srgbClr>
                </a:solidFill>
                <a:effectLst/>
                <a:uLnTx/>
                <a:uFillTx/>
                <a:latin typeface="Arial"/>
                <a:ea typeface="+mn-ea"/>
                <a:cs typeface="+mn-cs"/>
              </a:rPr>
              <a:t> </a:t>
            </a:r>
            <a:r>
              <a:rPr kumimoji="0" lang="en-GB" sz="2902" b="1" i="0" u="none" strike="noStrike" kern="1200" cap="none" spc="0" normalizeH="0" baseline="0" noProof="0" dirty="0" err="1">
                <a:ln>
                  <a:noFill/>
                </a:ln>
                <a:solidFill>
                  <a:srgbClr val="005F90">
                    <a:lumMod val="60000"/>
                    <a:lumOff val="40000"/>
                  </a:srgbClr>
                </a:solidFill>
                <a:effectLst/>
                <a:uLnTx/>
                <a:uFillTx/>
                <a:latin typeface="Arial"/>
                <a:ea typeface="+mn-ea"/>
                <a:cs typeface="+mn-cs"/>
              </a:rPr>
              <a:t>nanobodies</a:t>
            </a:r>
            <a:endParaRPr kumimoji="0" lang="en-GB" sz="2902" b="1" i="0" u="none" strike="noStrike" kern="1200" cap="none" spc="0" normalizeH="0" baseline="0" noProof="0" dirty="0">
              <a:ln>
                <a:noFill/>
              </a:ln>
              <a:solidFill>
                <a:srgbClr val="005F90">
                  <a:lumMod val="60000"/>
                  <a:lumOff val="40000"/>
                </a:srgbClr>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dirty="0">
              <a:ln>
                <a:noFill/>
              </a:ln>
              <a:solidFill>
                <a:srgbClr val="005F90">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915307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6" presetClass="entr" presetSubtype="21" fill="hold" grpId="0" nodeType="withEffect">
                                  <p:stCondLst>
                                    <p:cond delay="0"/>
                                  </p:stCondLst>
                                  <p:childTnLst>
                                    <p:set>
                                      <p:cBhvr>
                                        <p:cTn id="20" dur="1" fill="hold">
                                          <p:stCondLst>
                                            <p:cond delay="0"/>
                                          </p:stCondLst>
                                        </p:cTn>
                                        <p:tgtEl>
                                          <p:spTgt spid="7187"/>
                                        </p:tgtEl>
                                        <p:attrNameLst>
                                          <p:attrName>style.visibility</p:attrName>
                                        </p:attrNameLst>
                                      </p:cBhvr>
                                      <p:to>
                                        <p:strVal val="visible"/>
                                      </p:to>
                                    </p:set>
                                    <p:animEffect transition="in" filter="barn(inVertical)">
                                      <p:cBhvr>
                                        <p:cTn id="21" dur="500"/>
                                        <p:tgtEl>
                                          <p:spTgt spid="718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165"/>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05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16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15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8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8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nimBg="1"/>
      <p:bldP spid="2" grpId="0"/>
      <p:bldP spid="21" grpId="0"/>
      <p:bldP spid="7" grpId="0"/>
      <p:bldP spid="26" grpId="0"/>
      <p:bldP spid="27" grpId="0"/>
      <p:bldP spid="44" grpId="0"/>
      <p:bldP spid="45" grpId="0"/>
      <p:bldP spid="46" grpId="0"/>
      <p:bldP spid="81" grpId="0"/>
      <p:bldP spid="83" grpId="0"/>
      <p:bldP spid="19" grpId="0"/>
      <p:bldP spid="20"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DB41-03E0-4BFF-8207-17F5051B408B}"/>
              </a:ext>
            </a:extLst>
          </p:cNvPr>
          <p:cNvSpPr>
            <a:spLocks noGrp="1"/>
          </p:cNvSpPr>
          <p:nvPr>
            <p:ph type="ctrTitle"/>
          </p:nvPr>
        </p:nvSpPr>
        <p:spPr>
          <a:xfrm>
            <a:off x="1807168" y="373552"/>
            <a:ext cx="8512039" cy="423193"/>
          </a:xfrm>
        </p:spPr>
        <p:txBody>
          <a:bodyPr/>
          <a:lstStyle/>
          <a:p>
            <a:r>
              <a:rPr lang="nl-NL" sz="2902" dirty="0">
                <a:solidFill>
                  <a:schemeClr val="tx1">
                    <a:lumMod val="75000"/>
                  </a:schemeClr>
                </a:solidFill>
              </a:rPr>
              <a:t>MERS-</a:t>
            </a:r>
            <a:r>
              <a:rPr lang="nl-NL" sz="2902" dirty="0" err="1">
                <a:solidFill>
                  <a:schemeClr val="tx1">
                    <a:lumMod val="75000"/>
                  </a:schemeClr>
                </a:solidFill>
              </a:rPr>
              <a:t>CoV</a:t>
            </a:r>
            <a:r>
              <a:rPr lang="nl-NL" sz="2902" dirty="0">
                <a:solidFill>
                  <a:schemeClr val="tx1">
                    <a:lumMod val="75000"/>
                  </a:schemeClr>
                </a:solidFill>
              </a:rPr>
              <a:t> </a:t>
            </a:r>
            <a:r>
              <a:rPr lang="nl-NL" sz="2902" dirty="0" err="1">
                <a:solidFill>
                  <a:schemeClr val="tx1">
                    <a:lumMod val="75000"/>
                  </a:schemeClr>
                </a:solidFill>
              </a:rPr>
              <a:t>neutralizing</a:t>
            </a:r>
            <a:r>
              <a:rPr lang="nl-NL" sz="2902" dirty="0">
                <a:solidFill>
                  <a:schemeClr val="tx1">
                    <a:lumMod val="75000"/>
                  </a:schemeClr>
                </a:solidFill>
              </a:rPr>
              <a:t> </a:t>
            </a:r>
            <a:r>
              <a:rPr lang="nl-NL" sz="2902" dirty="0" err="1">
                <a:solidFill>
                  <a:schemeClr val="tx1">
                    <a:lumMod val="75000"/>
                  </a:schemeClr>
                </a:solidFill>
              </a:rPr>
              <a:t>nanobodies</a:t>
            </a:r>
            <a:endParaRPr lang="en-US" sz="2902" dirty="0">
              <a:solidFill>
                <a:schemeClr val="tx1">
                  <a:lumMod val="75000"/>
                </a:schemeClr>
              </a:solidFill>
            </a:endParaRPr>
          </a:p>
        </p:txBody>
      </p:sp>
      <p:sp>
        <p:nvSpPr>
          <p:cNvPr id="7" name="TextBox 6">
            <a:extLst>
              <a:ext uri="{FF2B5EF4-FFF2-40B4-BE49-F238E27FC236}">
                <a16:creationId xmlns:a16="http://schemas.microsoft.com/office/drawing/2014/main" id="{215F02A8-7575-4E93-97C1-545D82D3C986}"/>
              </a:ext>
            </a:extLst>
          </p:cNvPr>
          <p:cNvSpPr txBox="1"/>
          <p:nvPr/>
        </p:nvSpPr>
        <p:spPr>
          <a:xfrm>
            <a:off x="1204607" y="2954300"/>
            <a:ext cx="2512042" cy="290930"/>
          </a:xfrm>
          <a:prstGeom prst="rect">
            <a:avLst/>
          </a:prstGeom>
          <a:noFill/>
        </p:spPr>
        <p:txBody>
          <a:bodyPr wrap="square" lIns="94568" tIns="47284" rIns="94568" bIns="47284"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270" b="0" i="0" u="none" strike="noStrike" kern="1200" cap="none" spc="0" normalizeH="0" baseline="0" noProof="0" dirty="0" err="1">
                <a:ln>
                  <a:noFill/>
                </a:ln>
                <a:solidFill>
                  <a:prstClr val="black"/>
                </a:solidFill>
                <a:effectLst/>
                <a:uLnTx/>
                <a:uFillTx/>
                <a:latin typeface="Arial"/>
                <a:ea typeface="+mn-ea"/>
                <a:cs typeface="+mn-cs"/>
              </a:rPr>
              <a:t>Immunization+infection</a:t>
            </a:r>
            <a:endParaRPr kumimoji="0" lang="en-US" sz="127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A4927BCB-3DD6-46CC-A3B7-4ADA5363F644}"/>
              </a:ext>
            </a:extLst>
          </p:cNvPr>
          <p:cNvSpPr txBox="1"/>
          <p:nvPr/>
        </p:nvSpPr>
        <p:spPr>
          <a:xfrm>
            <a:off x="8939497" y="2644119"/>
            <a:ext cx="1962190" cy="905009"/>
          </a:xfrm>
          <a:prstGeom prst="rect">
            <a:avLst/>
          </a:prstGeom>
          <a:noFill/>
        </p:spPr>
        <p:txBody>
          <a:bodyPr wrap="square" lIns="94568" tIns="47284" rIns="94568" bIns="47284"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814" b="0" i="0" u="none" strike="noStrike" kern="1200" cap="none" spc="0" normalizeH="0" baseline="0" noProof="0" dirty="0">
                <a:ln>
                  <a:noFill/>
                </a:ln>
                <a:solidFill>
                  <a:prstClr val="black"/>
                </a:solidFill>
                <a:effectLst/>
                <a:uLnTx/>
                <a:uFillTx/>
                <a:latin typeface="Arial"/>
                <a:ea typeface="+mn-ea"/>
                <a:cs typeface="+mn-cs"/>
              </a:rPr>
              <a:t>Nanobody (VHH) </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814" b="0" i="0" u="none" strike="noStrike" kern="1200" cap="none" spc="0" normalizeH="0" baseline="0" noProof="0" dirty="0">
                <a:ln>
                  <a:noFill/>
                </a:ln>
                <a:solidFill>
                  <a:prstClr val="black"/>
                </a:solidFill>
                <a:effectLst/>
                <a:uLnTx/>
                <a:uFillTx/>
                <a:latin typeface="Arial"/>
                <a:ea typeface="+mn-ea"/>
                <a:cs typeface="+mn-cs"/>
              </a:rPr>
              <a:t>Library </a:t>
            </a:r>
            <a:r>
              <a:rPr kumimoji="0" lang="nl-NL" sz="1632" b="0" i="0" u="none" strike="noStrike" kern="1200" cap="none" spc="0" normalizeH="0" baseline="0" noProof="0" dirty="0">
                <a:ln>
                  <a:noFill/>
                </a:ln>
                <a:solidFill>
                  <a:prstClr val="black"/>
                </a:solidFill>
                <a:effectLst/>
                <a:uLnTx/>
                <a:uFillTx/>
                <a:latin typeface="Arial"/>
                <a:ea typeface="+mn-ea"/>
                <a:cs typeface="+mn-cs"/>
              </a:rPr>
              <a:t>N=504</a:t>
            </a:r>
          </a:p>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nl-NL" sz="1632"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Straight Arrow Connector 14">
            <a:extLst>
              <a:ext uri="{FF2B5EF4-FFF2-40B4-BE49-F238E27FC236}">
                <a16:creationId xmlns:a16="http://schemas.microsoft.com/office/drawing/2014/main" id="{8FED1AA1-7DA0-4A2C-91BC-86518F7A9A59}"/>
              </a:ext>
            </a:extLst>
          </p:cNvPr>
          <p:cNvCxnSpPr>
            <a:cxnSpLocks/>
          </p:cNvCxnSpPr>
          <p:nvPr/>
        </p:nvCxnSpPr>
        <p:spPr>
          <a:xfrm>
            <a:off x="8939871" y="2491091"/>
            <a:ext cx="478421" cy="685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F462EE-0FB4-464A-93BB-2D4683D0D18C}"/>
              </a:ext>
            </a:extLst>
          </p:cNvPr>
          <p:cNvSpPr txBox="1"/>
          <p:nvPr/>
        </p:nvSpPr>
        <p:spPr>
          <a:xfrm>
            <a:off x="3242764" y="2666343"/>
            <a:ext cx="1604140" cy="318758"/>
          </a:xfrm>
          <a:prstGeom prst="rect">
            <a:avLst/>
          </a:prstGeom>
          <a:noFill/>
        </p:spPr>
        <p:txBody>
          <a:bodyPr wrap="square" lIns="94568" tIns="47284" rIns="94568" bIns="47284"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Bone </a:t>
            </a:r>
            <a:r>
              <a:rPr kumimoji="0" lang="nl-NL" sz="1451" b="0" i="0" u="none" strike="noStrike" kern="1200" cap="none" spc="0" normalizeH="0" baseline="0" noProof="0" dirty="0" err="1">
                <a:ln>
                  <a:noFill/>
                </a:ln>
                <a:solidFill>
                  <a:prstClr val="black"/>
                </a:solidFill>
                <a:effectLst/>
                <a:uLnTx/>
                <a:uFillTx/>
                <a:latin typeface="Arial"/>
                <a:ea typeface="+mn-ea"/>
                <a:cs typeface="+mn-cs"/>
              </a:rPr>
              <a:t>Marrow</a:t>
            </a:r>
            <a:endParaRPr kumimoji="0" lang="nl-NL"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Oval 43">
            <a:extLst>
              <a:ext uri="{FF2B5EF4-FFF2-40B4-BE49-F238E27FC236}">
                <a16:creationId xmlns:a16="http://schemas.microsoft.com/office/drawing/2014/main" id="{DABAB862-7585-42F5-BF25-1577DFFA2E75}"/>
              </a:ext>
            </a:extLst>
          </p:cNvPr>
          <p:cNvSpPr/>
          <p:nvPr/>
        </p:nvSpPr>
        <p:spPr>
          <a:xfrm rot="1472028">
            <a:off x="9765474" y="2317779"/>
            <a:ext cx="104454" cy="2287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pic>
        <p:nvPicPr>
          <p:cNvPr id="31" name="Picture 30">
            <a:extLst>
              <a:ext uri="{FF2B5EF4-FFF2-40B4-BE49-F238E27FC236}">
                <a16:creationId xmlns:a16="http://schemas.microsoft.com/office/drawing/2014/main" id="{9A91CB47-C9A1-4A24-BFD1-AA612DF5C1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21" t="17724" r="68973" b="51591"/>
          <a:stretch/>
        </p:blipFill>
        <p:spPr>
          <a:xfrm>
            <a:off x="1338170" y="1428563"/>
            <a:ext cx="1357495" cy="1540767"/>
          </a:xfrm>
          <a:prstGeom prst="rect">
            <a:avLst/>
          </a:prstGeom>
        </p:spPr>
      </p:pic>
      <p:pic>
        <p:nvPicPr>
          <p:cNvPr id="32" name="Grafik 19">
            <a:extLst>
              <a:ext uri="{FF2B5EF4-FFF2-40B4-BE49-F238E27FC236}">
                <a16:creationId xmlns:a16="http://schemas.microsoft.com/office/drawing/2014/main" id="{A8A37835-11DC-4081-B826-230FBF800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25312">
            <a:off x="2249856" y="1999005"/>
            <a:ext cx="495232" cy="500706"/>
          </a:xfrm>
          <a:prstGeom prst="rect">
            <a:avLst/>
          </a:prstGeom>
        </p:spPr>
      </p:pic>
      <p:pic>
        <p:nvPicPr>
          <p:cNvPr id="40" name="Picture 2" descr="G:\Nisreen\Manuscript\Nanobodies\Science Advances\Revision\Figures\Fig 1a.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156" r="64966" b="51175"/>
          <a:stretch/>
        </p:blipFill>
        <p:spPr bwMode="auto">
          <a:xfrm rot="5400000">
            <a:off x="4802553" y="1743554"/>
            <a:ext cx="983549" cy="3371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G:\Nisreen\Manuscript\Nanobodies\Science Advances\Revision\Figures\Fig 1a.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5643" r="67169" b="26093"/>
          <a:stretch/>
        </p:blipFill>
        <p:spPr bwMode="auto">
          <a:xfrm>
            <a:off x="5776283" y="1476031"/>
            <a:ext cx="777527" cy="4869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799310" y="2708052"/>
            <a:ext cx="2560317" cy="315599"/>
          </a:xfrm>
          <a:prstGeom prst="rect">
            <a:avLst/>
          </a:prstGeom>
        </p:spPr>
        <p:txBody>
          <a:bodyPr wrap="none">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VHH </a:t>
            </a:r>
            <a:r>
              <a:rPr kumimoji="0" lang="nl-NL" sz="1451" b="0" i="0" u="none" strike="noStrike" kern="1200" cap="none" spc="0" normalizeH="0" baseline="0" noProof="0" dirty="0" err="1">
                <a:ln>
                  <a:noFill/>
                </a:ln>
                <a:solidFill>
                  <a:prstClr val="black"/>
                </a:solidFill>
                <a:effectLst/>
                <a:uLnTx/>
                <a:uFillTx/>
                <a:latin typeface="Arial"/>
                <a:ea typeface="+mn-ea"/>
                <a:cs typeface="+mn-cs"/>
              </a:rPr>
              <a:t>cloning</a:t>
            </a:r>
            <a:r>
              <a:rPr kumimoji="0" lang="nl-NL" sz="1451" b="0" i="0" u="none" strike="noStrike" kern="1200" cap="none" spc="0" normalizeH="0" baseline="0" noProof="0" dirty="0">
                <a:ln>
                  <a:noFill/>
                </a:ln>
                <a:solidFill>
                  <a:prstClr val="black"/>
                </a:solidFill>
                <a:effectLst/>
                <a:uLnTx/>
                <a:uFillTx/>
                <a:latin typeface="Arial"/>
                <a:ea typeface="+mn-ea"/>
                <a:cs typeface="+mn-cs"/>
              </a:rPr>
              <a:t> </a:t>
            </a:r>
            <a:r>
              <a:rPr kumimoji="0" lang="nl-NL" sz="1451" b="0" i="0" u="none" strike="noStrike" kern="1200" cap="none" spc="0" normalizeH="0" baseline="0" noProof="0" dirty="0" err="1">
                <a:ln>
                  <a:noFill/>
                </a:ln>
                <a:solidFill>
                  <a:prstClr val="black"/>
                </a:solidFill>
                <a:effectLst/>
                <a:uLnTx/>
                <a:uFillTx/>
                <a:latin typeface="Arial"/>
                <a:ea typeface="+mn-ea"/>
                <a:cs typeface="+mn-cs"/>
              </a:rPr>
              <a:t>and</a:t>
            </a:r>
            <a:r>
              <a:rPr kumimoji="0" lang="nl-NL" sz="1451" b="0" i="0" u="none" strike="noStrike" kern="1200" cap="none" spc="0" normalizeH="0" baseline="0" noProof="0" dirty="0">
                <a:ln>
                  <a:noFill/>
                </a:ln>
                <a:solidFill>
                  <a:prstClr val="black"/>
                </a:solidFill>
                <a:effectLst/>
                <a:uLnTx/>
                <a:uFillTx/>
                <a:latin typeface="Arial"/>
                <a:ea typeface="+mn-ea"/>
                <a:cs typeface="+mn-cs"/>
              </a:rPr>
              <a:t> </a:t>
            </a:r>
            <a:r>
              <a:rPr kumimoji="0" lang="nl-NL" sz="1451" b="0" i="0" u="none" strike="noStrike" kern="1200" cap="none" spc="0" normalizeH="0" baseline="0" noProof="0" dirty="0" err="1">
                <a:ln>
                  <a:noFill/>
                </a:ln>
                <a:solidFill>
                  <a:prstClr val="black"/>
                </a:solidFill>
                <a:effectLst/>
                <a:uLnTx/>
                <a:uFillTx/>
                <a:latin typeface="Arial"/>
                <a:ea typeface="+mn-ea"/>
                <a:cs typeface="+mn-cs"/>
              </a:rPr>
              <a:t>Expression</a:t>
            </a:r>
            <a:endParaRPr kumimoji="0" lang="en-US" sz="1451" b="0" i="0" u="none" strike="noStrike" kern="1200" cap="none" spc="0" normalizeH="0" baseline="0" noProof="0" dirty="0">
              <a:ln>
                <a:noFill/>
              </a:ln>
              <a:solidFill>
                <a:prstClr val="black"/>
              </a:solidFill>
              <a:effectLst/>
              <a:uLnTx/>
              <a:uFillTx/>
              <a:latin typeface="Arial"/>
              <a:ea typeface="+mn-ea"/>
              <a:cs typeface="+mn-cs"/>
            </a:endParaRPr>
          </a:p>
        </p:txBody>
      </p:sp>
      <p:pic>
        <p:nvPicPr>
          <p:cNvPr id="43" name="Grafik 30">
            <a:extLst>
              <a:ext uri="{FF2B5EF4-FFF2-40B4-BE49-F238E27FC236}">
                <a16:creationId xmlns:a16="http://schemas.microsoft.com/office/drawing/2014/main" id="{E42DB2AB-84D4-4E16-8EBA-53DF9ECA4C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78" t="13116" r="1982" b="16545"/>
          <a:stretch/>
        </p:blipFill>
        <p:spPr>
          <a:xfrm>
            <a:off x="5432992" y="2007032"/>
            <a:ext cx="1348066" cy="653972"/>
          </a:xfrm>
          <a:prstGeom prst="rect">
            <a:avLst/>
          </a:prstGeom>
        </p:spPr>
      </p:pic>
      <p:sp>
        <p:nvSpPr>
          <p:cNvPr id="57" name="Oval 56">
            <a:extLst>
              <a:ext uri="{FF2B5EF4-FFF2-40B4-BE49-F238E27FC236}">
                <a16:creationId xmlns:a16="http://schemas.microsoft.com/office/drawing/2014/main" id="{DABAB862-7585-42F5-BF25-1577DFFA2E75}"/>
              </a:ext>
            </a:extLst>
          </p:cNvPr>
          <p:cNvSpPr/>
          <p:nvPr/>
        </p:nvSpPr>
        <p:spPr>
          <a:xfrm rot="1472028">
            <a:off x="9548509" y="1912013"/>
            <a:ext cx="104454" cy="228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58" name="Oval 57">
            <a:extLst>
              <a:ext uri="{FF2B5EF4-FFF2-40B4-BE49-F238E27FC236}">
                <a16:creationId xmlns:a16="http://schemas.microsoft.com/office/drawing/2014/main" id="{DABAB862-7585-42F5-BF25-1577DFFA2E75}"/>
              </a:ext>
            </a:extLst>
          </p:cNvPr>
          <p:cNvSpPr/>
          <p:nvPr/>
        </p:nvSpPr>
        <p:spPr>
          <a:xfrm rot="1472028">
            <a:off x="9599512" y="2134964"/>
            <a:ext cx="104454" cy="2287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59" name="Oval 58">
            <a:extLst>
              <a:ext uri="{FF2B5EF4-FFF2-40B4-BE49-F238E27FC236}">
                <a16:creationId xmlns:a16="http://schemas.microsoft.com/office/drawing/2014/main" id="{DABAB862-7585-42F5-BF25-1577DFFA2E75}"/>
              </a:ext>
            </a:extLst>
          </p:cNvPr>
          <p:cNvSpPr/>
          <p:nvPr/>
        </p:nvSpPr>
        <p:spPr>
          <a:xfrm rot="1472028">
            <a:off x="9738534" y="2030199"/>
            <a:ext cx="104454" cy="22879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DABAB862-7585-42F5-BF25-1577DFFA2E75}"/>
              </a:ext>
            </a:extLst>
          </p:cNvPr>
          <p:cNvSpPr/>
          <p:nvPr/>
        </p:nvSpPr>
        <p:spPr>
          <a:xfrm rot="1472028">
            <a:off x="9821692" y="1768666"/>
            <a:ext cx="104454" cy="2287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pic>
        <p:nvPicPr>
          <p:cNvPr id="61" name="Picture 2" descr="G:\Nisreen\Manuscript\Nanobodies\Science Advances\Revision\Figures\Fig 1a.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073" t="80320" r="33584" b="1416"/>
          <a:stretch/>
        </p:blipFill>
        <p:spPr bwMode="auto">
          <a:xfrm>
            <a:off x="7409952" y="1714892"/>
            <a:ext cx="1417432" cy="993160"/>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Arrow Connector 90">
            <a:extLst>
              <a:ext uri="{FF2B5EF4-FFF2-40B4-BE49-F238E27FC236}">
                <a16:creationId xmlns:a16="http://schemas.microsoft.com/office/drawing/2014/main" id="{8FED1AA1-7DA0-4A2C-91BC-86518F7A9A59}"/>
              </a:ext>
            </a:extLst>
          </p:cNvPr>
          <p:cNvCxnSpPr>
            <a:cxnSpLocks/>
          </p:cNvCxnSpPr>
          <p:nvPr/>
        </p:nvCxnSpPr>
        <p:spPr>
          <a:xfrm>
            <a:off x="4846903" y="2564412"/>
            <a:ext cx="312373"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FED1AA1-7DA0-4A2C-91BC-86518F7A9A59}"/>
              </a:ext>
            </a:extLst>
          </p:cNvPr>
          <p:cNvCxnSpPr>
            <a:cxnSpLocks/>
          </p:cNvCxnSpPr>
          <p:nvPr/>
        </p:nvCxnSpPr>
        <p:spPr>
          <a:xfrm>
            <a:off x="7013917" y="2542792"/>
            <a:ext cx="312373"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02506" y="1009924"/>
            <a:ext cx="3986990" cy="427168"/>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2176" b="0" i="0" u="none" strike="noStrike" kern="1200" cap="none" spc="0" normalizeH="0" baseline="0" noProof="0" dirty="0">
                <a:ln>
                  <a:noFill/>
                </a:ln>
                <a:solidFill>
                  <a:srgbClr val="FF0000"/>
                </a:solidFill>
                <a:effectLst/>
                <a:uLnTx/>
                <a:uFillTx/>
                <a:latin typeface="Arial"/>
                <a:ea typeface="+mn-ea"/>
                <a:cs typeface="+mn-cs"/>
              </a:rPr>
              <a:t>I. Nanobody </a:t>
            </a:r>
            <a:r>
              <a:rPr kumimoji="0" lang="nl-NL" sz="2176" b="0" i="0" u="none" strike="noStrike" kern="1200" cap="none" spc="0" normalizeH="0" baseline="0" noProof="0" dirty="0" err="1">
                <a:ln>
                  <a:noFill/>
                </a:ln>
                <a:solidFill>
                  <a:srgbClr val="FF0000"/>
                </a:solidFill>
                <a:effectLst/>
                <a:uLnTx/>
                <a:uFillTx/>
                <a:latin typeface="Arial"/>
                <a:ea typeface="+mn-ea"/>
                <a:cs typeface="+mn-cs"/>
              </a:rPr>
              <a:t>library</a:t>
            </a:r>
            <a:r>
              <a:rPr kumimoji="0" lang="nl-NL" sz="2176" b="0" i="0" u="none" strike="noStrike" kern="1200" cap="none" spc="0" normalizeH="0" baseline="0" noProof="0" dirty="0">
                <a:ln>
                  <a:noFill/>
                </a:ln>
                <a:solidFill>
                  <a:srgbClr val="FF0000"/>
                </a:solidFill>
                <a:effectLst/>
                <a:uLnTx/>
                <a:uFillTx/>
                <a:latin typeface="Arial"/>
                <a:ea typeface="+mn-ea"/>
                <a:cs typeface="+mn-cs"/>
              </a:rPr>
              <a:t> </a:t>
            </a:r>
            <a:r>
              <a:rPr kumimoji="0" lang="nl-NL" sz="2176" b="0" i="0" u="none" strike="noStrike" kern="1200" cap="none" spc="0" normalizeH="0" baseline="0" noProof="0" dirty="0" err="1">
                <a:ln>
                  <a:noFill/>
                </a:ln>
                <a:solidFill>
                  <a:srgbClr val="FF0000"/>
                </a:solidFill>
                <a:effectLst/>
                <a:uLnTx/>
                <a:uFillTx/>
                <a:latin typeface="Arial"/>
                <a:ea typeface="+mn-ea"/>
                <a:cs typeface="+mn-cs"/>
              </a:rPr>
              <a:t>Generation</a:t>
            </a:r>
            <a:endParaRPr kumimoji="0" lang="en-US" sz="2176" b="0" i="0" u="none" strike="noStrike" kern="1200" cap="none" spc="0" normalizeH="0" baseline="0" noProof="0" dirty="0">
              <a:ln>
                <a:noFill/>
              </a:ln>
              <a:solidFill>
                <a:srgbClr val="FF0000"/>
              </a:solidFill>
              <a:effectLst/>
              <a:uLnTx/>
              <a:uFillTx/>
              <a:latin typeface="Arial"/>
              <a:ea typeface="+mn-ea"/>
              <a:cs typeface="+mn-cs"/>
            </a:endParaRPr>
          </a:p>
        </p:txBody>
      </p:sp>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5920" t="34562" b="13962"/>
          <a:stretch/>
        </p:blipFill>
        <p:spPr bwMode="auto">
          <a:xfrm>
            <a:off x="2776643" y="1437466"/>
            <a:ext cx="1985020" cy="128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a:extLst>
              <a:ext uri="{FF2B5EF4-FFF2-40B4-BE49-F238E27FC236}">
                <a16:creationId xmlns:a16="http://schemas.microsoft.com/office/drawing/2014/main" id="{69A434A4-6152-46BD-BB22-C79680C5FE92}"/>
              </a:ext>
            </a:extLst>
          </p:cNvPr>
          <p:cNvCxnSpPr>
            <a:cxnSpLocks/>
          </p:cNvCxnSpPr>
          <p:nvPr/>
        </p:nvCxnSpPr>
        <p:spPr>
          <a:xfrm>
            <a:off x="2457959" y="2557927"/>
            <a:ext cx="759303" cy="648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70" name="Picture 216">
            <a:extLst>
              <a:ext uri="{FF2B5EF4-FFF2-40B4-BE49-F238E27FC236}">
                <a16:creationId xmlns:a16="http://schemas.microsoft.com/office/drawing/2014/main" id="{7C776653-D3A7-4F02-B305-C9BEEDC2799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56015"/>
          <a:stretch>
            <a:fillRect/>
          </a:stretch>
        </p:blipFill>
        <p:spPr bwMode="auto">
          <a:xfrm>
            <a:off x="6981956" y="4411126"/>
            <a:ext cx="1826224" cy="164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 name="TextBox 170">
            <a:extLst>
              <a:ext uri="{FF2B5EF4-FFF2-40B4-BE49-F238E27FC236}">
                <a16:creationId xmlns:a16="http://schemas.microsoft.com/office/drawing/2014/main" id="{BC393DF7-77C5-4EB3-A8D3-AD434BEC6D4A}"/>
              </a:ext>
            </a:extLst>
          </p:cNvPr>
          <p:cNvSpPr txBox="1"/>
          <p:nvPr/>
        </p:nvSpPr>
        <p:spPr>
          <a:xfrm>
            <a:off x="6656163" y="3964941"/>
            <a:ext cx="2727407" cy="597809"/>
          </a:xfrm>
          <a:prstGeom prst="rect">
            <a:avLst/>
          </a:prstGeom>
          <a:noFill/>
        </p:spPr>
        <p:txBody>
          <a:bodyPr wrap="square" lIns="94568" tIns="47284" rIns="94568" bIns="47284"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prstClr val="black"/>
                </a:solidFill>
                <a:effectLst/>
                <a:uLnTx/>
                <a:uFillTx/>
                <a:latin typeface="Arial"/>
                <a:ea typeface="+mn-ea"/>
                <a:cs typeface="+mn-cs"/>
              </a:rPr>
              <a:t>46 Neutralizing </a:t>
            </a:r>
            <a:r>
              <a:rPr kumimoji="0" lang="en-US" sz="1632" b="0" i="0" u="none" strike="noStrike" kern="1200" cap="none" spc="0" normalizeH="0" baseline="0" noProof="0" dirty="0" err="1">
                <a:ln>
                  <a:noFill/>
                </a:ln>
                <a:solidFill>
                  <a:prstClr val="black"/>
                </a:solidFill>
                <a:effectLst/>
                <a:uLnTx/>
                <a:uFillTx/>
                <a:latin typeface="Arial"/>
                <a:ea typeface="+mn-ea"/>
                <a:cs typeface="+mn-cs"/>
              </a:rPr>
              <a:t>Nbs</a:t>
            </a:r>
            <a:endParaRPr kumimoji="0" lang="en-US" sz="1632"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632" b="0" i="0" u="none" strike="noStrike" kern="1200" cap="none" spc="0" normalizeH="0" baseline="0" noProof="0" dirty="0">
                <a:ln>
                  <a:noFill/>
                </a:ln>
                <a:solidFill>
                  <a:prstClr val="black"/>
                </a:solidFill>
                <a:effectLst/>
                <a:uLnTx/>
                <a:uFillTx/>
                <a:latin typeface="Arial"/>
                <a:ea typeface="+mn-ea"/>
                <a:cs typeface="+mn-cs"/>
              </a:rPr>
              <a:t>(receptor binding domain)</a:t>
            </a:r>
          </a:p>
        </p:txBody>
      </p:sp>
      <p:graphicFrame>
        <p:nvGraphicFramePr>
          <p:cNvPr id="172" name="Chart 171">
            <a:extLst>
              <a:ext uri="{FF2B5EF4-FFF2-40B4-BE49-F238E27FC236}">
                <a16:creationId xmlns:a16="http://schemas.microsoft.com/office/drawing/2014/main" id="{65BC6362-515B-4AB7-B13E-7D720D21E26E}"/>
              </a:ext>
            </a:extLst>
          </p:cNvPr>
          <p:cNvGraphicFramePr/>
          <p:nvPr>
            <p:extLst/>
          </p:nvPr>
        </p:nvGraphicFramePr>
        <p:xfrm>
          <a:off x="3901682" y="4359496"/>
          <a:ext cx="2731383" cy="160301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3" name="Chart 172">
            <a:extLst>
              <a:ext uri="{FF2B5EF4-FFF2-40B4-BE49-F238E27FC236}">
                <a16:creationId xmlns:a16="http://schemas.microsoft.com/office/drawing/2014/main" id="{65BC6362-515B-4AB7-B13E-7D720D21E26E}"/>
              </a:ext>
            </a:extLst>
          </p:cNvPr>
          <p:cNvGraphicFramePr/>
          <p:nvPr>
            <p:extLst/>
          </p:nvPr>
        </p:nvGraphicFramePr>
        <p:xfrm>
          <a:off x="1614356" y="4149569"/>
          <a:ext cx="3040765" cy="1973505"/>
        </p:xfrm>
        <a:graphic>
          <a:graphicData uri="http://schemas.openxmlformats.org/drawingml/2006/chart">
            <c:chart xmlns:c="http://schemas.openxmlformats.org/drawingml/2006/chart" xmlns:r="http://schemas.openxmlformats.org/officeDocument/2006/relationships" r:id="rId11"/>
          </a:graphicData>
        </a:graphic>
      </p:graphicFrame>
      <p:grpSp>
        <p:nvGrpSpPr>
          <p:cNvPr id="174" name="Group 173"/>
          <p:cNvGrpSpPr/>
          <p:nvPr/>
        </p:nvGrpSpPr>
        <p:grpSpPr>
          <a:xfrm>
            <a:off x="1378697" y="4628244"/>
            <a:ext cx="377636" cy="777903"/>
            <a:chOff x="434264" y="2727212"/>
            <a:chExt cx="416449" cy="857854"/>
          </a:xfrm>
        </p:grpSpPr>
        <p:sp>
          <p:nvSpPr>
            <p:cNvPr id="175" name="Oval 174">
              <a:extLst>
                <a:ext uri="{FF2B5EF4-FFF2-40B4-BE49-F238E27FC236}">
                  <a16:creationId xmlns:a16="http://schemas.microsoft.com/office/drawing/2014/main" id="{DABAB862-7585-42F5-BF25-1577DFFA2E75}"/>
                </a:ext>
              </a:extLst>
            </p:cNvPr>
            <p:cNvSpPr/>
            <p:nvPr/>
          </p:nvSpPr>
          <p:spPr>
            <a:xfrm rot="1472028">
              <a:off x="673528" y="3332761"/>
              <a:ext cx="115189" cy="2523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176" name="Oval 175">
              <a:extLst>
                <a:ext uri="{FF2B5EF4-FFF2-40B4-BE49-F238E27FC236}">
                  <a16:creationId xmlns:a16="http://schemas.microsoft.com/office/drawing/2014/main" id="{DABAB862-7585-42F5-BF25-1577DFFA2E75}"/>
                </a:ext>
              </a:extLst>
            </p:cNvPr>
            <p:cNvSpPr/>
            <p:nvPr/>
          </p:nvSpPr>
          <p:spPr>
            <a:xfrm rot="1472028">
              <a:off x="434264" y="2885292"/>
              <a:ext cx="115189" cy="2523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177" name="Oval 176">
              <a:extLst>
                <a:ext uri="{FF2B5EF4-FFF2-40B4-BE49-F238E27FC236}">
                  <a16:creationId xmlns:a16="http://schemas.microsoft.com/office/drawing/2014/main" id="{DABAB862-7585-42F5-BF25-1577DFFA2E75}"/>
                </a:ext>
              </a:extLst>
            </p:cNvPr>
            <p:cNvSpPr/>
            <p:nvPr/>
          </p:nvSpPr>
          <p:spPr>
            <a:xfrm rot="1472028">
              <a:off x="490509" y="3131157"/>
              <a:ext cx="115189" cy="2523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178" name="Oval 177">
              <a:extLst>
                <a:ext uri="{FF2B5EF4-FFF2-40B4-BE49-F238E27FC236}">
                  <a16:creationId xmlns:a16="http://schemas.microsoft.com/office/drawing/2014/main" id="{DABAB862-7585-42F5-BF25-1577DFFA2E75}"/>
                </a:ext>
              </a:extLst>
            </p:cNvPr>
            <p:cNvSpPr/>
            <p:nvPr/>
          </p:nvSpPr>
          <p:spPr>
            <a:xfrm rot="1472028">
              <a:off x="643819" y="3015625"/>
              <a:ext cx="115189" cy="25230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179" name="Oval 178">
              <a:extLst>
                <a:ext uri="{FF2B5EF4-FFF2-40B4-BE49-F238E27FC236}">
                  <a16:creationId xmlns:a16="http://schemas.microsoft.com/office/drawing/2014/main" id="{DABAB862-7585-42F5-BF25-1577DFFA2E75}"/>
                </a:ext>
              </a:extLst>
            </p:cNvPr>
            <p:cNvSpPr/>
            <p:nvPr/>
          </p:nvSpPr>
          <p:spPr>
            <a:xfrm rot="1472028">
              <a:off x="735524" y="2727212"/>
              <a:ext cx="115189" cy="25230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grpSp>
      <p:sp>
        <p:nvSpPr>
          <p:cNvPr id="180" name="Rectangle 179"/>
          <p:cNvSpPr/>
          <p:nvPr/>
        </p:nvSpPr>
        <p:spPr>
          <a:xfrm>
            <a:off x="1273425" y="4071603"/>
            <a:ext cx="2054730" cy="315599"/>
          </a:xfrm>
          <a:prstGeom prst="rect">
            <a:avLst/>
          </a:prstGeom>
        </p:spPr>
        <p:txBody>
          <a:bodyPr wrap="none">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sz="1600" b="1" i="0" u="none" strike="noStrike" kern="1200" cap="all" baseline="0">
                <a:solidFill>
                  <a:prstClr val="black">
                    <a:lumMod val="60000"/>
                    <a:lumOff val="40000"/>
                  </a:prstClr>
                </a:solidFill>
                <a:latin typeface="+mn-lt"/>
                <a:ea typeface="+mn-ea"/>
                <a:cs typeface="+mn-cs"/>
              </a:defRPr>
            </a:pPr>
            <a:r>
              <a:rPr kumimoji="0" lang="en-US" sz="1451" b="1" i="0" u="none" strike="noStrike" kern="1200" cap="all" spc="0" normalizeH="0" baseline="0" noProof="0" dirty="0">
                <a:ln>
                  <a:noFill/>
                </a:ln>
                <a:solidFill>
                  <a:prstClr val="black">
                    <a:lumMod val="60000"/>
                    <a:lumOff val="40000"/>
                  </a:prstClr>
                </a:solidFill>
                <a:effectLst/>
                <a:uLnTx/>
                <a:uFillTx/>
                <a:latin typeface="Arial"/>
                <a:ea typeface="+mn-ea"/>
                <a:cs typeface="+mn-cs"/>
              </a:rPr>
              <a:t>NB LIBRARY (N=504)</a:t>
            </a:r>
          </a:p>
        </p:txBody>
      </p:sp>
      <p:cxnSp>
        <p:nvCxnSpPr>
          <p:cNvPr id="181" name="Straight Connector 180">
            <a:extLst>
              <a:ext uri="{FF2B5EF4-FFF2-40B4-BE49-F238E27FC236}">
                <a16:creationId xmlns:a16="http://schemas.microsoft.com/office/drawing/2014/main" id="{BE30AAC4-96DD-405C-922F-5BA8B97E0B48}"/>
              </a:ext>
            </a:extLst>
          </p:cNvPr>
          <p:cNvCxnSpPr>
            <a:cxnSpLocks/>
          </p:cNvCxnSpPr>
          <p:nvPr/>
        </p:nvCxnSpPr>
        <p:spPr bwMode="auto">
          <a:xfrm flipV="1">
            <a:off x="1912782" y="5408074"/>
            <a:ext cx="431124" cy="943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E30AAC4-96DD-405C-922F-5BA8B97E0B48}"/>
              </a:ext>
            </a:extLst>
          </p:cNvPr>
          <p:cNvCxnSpPr>
            <a:cxnSpLocks/>
          </p:cNvCxnSpPr>
          <p:nvPr/>
        </p:nvCxnSpPr>
        <p:spPr bwMode="auto">
          <a:xfrm>
            <a:off x="3910507" y="5395916"/>
            <a:ext cx="798608"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E30AAC4-96DD-405C-922F-5BA8B97E0B48}"/>
              </a:ext>
            </a:extLst>
          </p:cNvPr>
          <p:cNvCxnSpPr>
            <a:cxnSpLocks/>
          </p:cNvCxnSpPr>
          <p:nvPr/>
        </p:nvCxnSpPr>
        <p:spPr bwMode="auto">
          <a:xfrm>
            <a:off x="5902187" y="5390962"/>
            <a:ext cx="1052717"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AFBF473D-30F1-4D4B-9052-05694521E0A8}"/>
              </a:ext>
            </a:extLst>
          </p:cNvPr>
          <p:cNvSpPr txBox="1"/>
          <p:nvPr/>
        </p:nvSpPr>
        <p:spPr>
          <a:xfrm>
            <a:off x="9126508" y="5583557"/>
            <a:ext cx="1742585" cy="848968"/>
          </a:xfrm>
          <a:prstGeom prst="rect">
            <a:avLst/>
          </a:prstGeom>
          <a:noFill/>
        </p:spPr>
        <p:txBody>
          <a:bodyPr wrap="square" lIns="94568" tIns="47284" rIns="94568" bIns="47284"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632" b="0" i="1" u="none" strike="noStrike" kern="1200" cap="none" spc="0" normalizeH="0" baseline="0" noProof="0" dirty="0">
                <a:ln>
                  <a:noFill/>
                </a:ln>
                <a:solidFill>
                  <a:prstClr val="black"/>
                </a:solidFill>
                <a:effectLst/>
                <a:uLnTx/>
                <a:uFillTx/>
                <a:latin typeface="Arial"/>
                <a:ea typeface="+mn-ea"/>
                <a:cs typeface="+mn-cs"/>
              </a:rPr>
              <a:t>4 potent </a:t>
            </a:r>
            <a:r>
              <a:rPr kumimoji="0" lang="nl-NL" sz="1632" b="0" i="1" u="none" strike="noStrike" kern="1200" cap="none" spc="0" normalizeH="0" baseline="0" noProof="0" dirty="0" err="1">
                <a:ln>
                  <a:noFill/>
                </a:ln>
                <a:solidFill>
                  <a:prstClr val="black"/>
                </a:solidFill>
                <a:effectLst/>
                <a:uLnTx/>
                <a:uFillTx/>
                <a:latin typeface="Arial"/>
                <a:ea typeface="+mn-ea"/>
                <a:cs typeface="+mn-cs"/>
              </a:rPr>
              <a:t>neutralizing</a:t>
            </a:r>
            <a:r>
              <a:rPr kumimoji="0" lang="nl-NL" sz="1632" b="0" i="1" u="none" strike="noStrike" kern="1200" cap="none" spc="0" normalizeH="0" baseline="0" noProof="0" dirty="0">
                <a:ln>
                  <a:noFill/>
                </a:ln>
                <a:solidFill>
                  <a:prstClr val="black"/>
                </a:solidFill>
                <a:effectLst/>
                <a:uLnTx/>
                <a:uFillTx/>
                <a:latin typeface="Arial"/>
                <a:ea typeface="+mn-ea"/>
                <a:cs typeface="+mn-cs"/>
              </a:rPr>
              <a:t> </a:t>
            </a:r>
            <a:r>
              <a:rPr kumimoji="0" lang="nl-NL" sz="1632" b="0" i="1" u="none" strike="noStrike" kern="1200" cap="none" spc="0" normalizeH="0" baseline="0" noProof="0" dirty="0" err="1">
                <a:ln>
                  <a:noFill/>
                </a:ln>
                <a:solidFill>
                  <a:prstClr val="black"/>
                </a:solidFill>
                <a:effectLst/>
                <a:uLnTx/>
                <a:uFillTx/>
                <a:latin typeface="Arial"/>
                <a:ea typeface="+mn-ea"/>
                <a:cs typeface="+mn-cs"/>
              </a:rPr>
              <a:t>Nbs</a:t>
            </a:r>
            <a:endParaRPr kumimoji="0" lang="nl-NL" sz="1632" b="0" i="1"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632" b="0" i="1" u="none" strike="noStrike" kern="1200" cap="none" spc="0" normalizeH="0" baseline="0" noProof="0" dirty="0">
                <a:ln>
                  <a:noFill/>
                </a:ln>
                <a:solidFill>
                  <a:prstClr val="black"/>
                </a:solidFill>
                <a:effectLst/>
                <a:uLnTx/>
                <a:uFillTx/>
                <a:latin typeface="Arial"/>
                <a:ea typeface="+mn-ea"/>
                <a:cs typeface="+mn-cs"/>
              </a:rPr>
              <a:t>IC</a:t>
            </a:r>
            <a:r>
              <a:rPr kumimoji="0" lang="nl-NL" sz="1632" b="0" i="1" u="none" strike="noStrike" kern="1200" cap="none" spc="0" normalizeH="0" baseline="-25000" noProof="0" dirty="0">
                <a:ln>
                  <a:noFill/>
                </a:ln>
                <a:solidFill>
                  <a:prstClr val="black"/>
                </a:solidFill>
                <a:effectLst/>
                <a:uLnTx/>
                <a:uFillTx/>
                <a:latin typeface="Arial"/>
                <a:ea typeface="+mn-ea"/>
                <a:cs typeface="+mn-cs"/>
              </a:rPr>
              <a:t>50</a:t>
            </a:r>
            <a:r>
              <a:rPr kumimoji="0" lang="nl-NL" sz="1632" b="0" i="1" u="none" strike="noStrike" kern="1200" cap="none" spc="0" normalizeH="0" baseline="0" noProof="0" dirty="0">
                <a:ln>
                  <a:noFill/>
                </a:ln>
                <a:solidFill>
                  <a:prstClr val="black"/>
                </a:solidFill>
                <a:effectLst/>
                <a:uLnTx/>
                <a:uFillTx/>
                <a:latin typeface="Arial"/>
                <a:ea typeface="+mn-ea"/>
                <a:cs typeface="+mn-cs"/>
              </a:rPr>
              <a:t> &lt; 0.1 </a:t>
            </a:r>
            <a:r>
              <a:rPr kumimoji="0" lang="nl-NL" sz="1632" b="0" i="1" u="none" strike="noStrike" kern="1200" cap="none" spc="0" normalizeH="0" baseline="0" noProof="0" dirty="0" err="1">
                <a:ln>
                  <a:noFill/>
                </a:ln>
                <a:solidFill>
                  <a:prstClr val="black"/>
                </a:solidFill>
                <a:effectLst/>
                <a:uLnTx/>
                <a:uFillTx/>
                <a:latin typeface="Arial"/>
                <a:ea typeface="+mn-ea"/>
                <a:cs typeface="+mn-cs"/>
              </a:rPr>
              <a:t>ug</a:t>
            </a:r>
            <a:r>
              <a:rPr kumimoji="0" lang="nl-NL" sz="1632" b="0" i="1" u="none" strike="noStrike" kern="1200" cap="none" spc="0" normalizeH="0" baseline="0" noProof="0" dirty="0">
                <a:ln>
                  <a:noFill/>
                </a:ln>
                <a:solidFill>
                  <a:prstClr val="black"/>
                </a:solidFill>
                <a:effectLst/>
                <a:uLnTx/>
                <a:uFillTx/>
                <a:latin typeface="Arial"/>
                <a:ea typeface="+mn-ea"/>
                <a:cs typeface="+mn-cs"/>
              </a:rPr>
              <a:t>/ml</a:t>
            </a:r>
            <a:endParaRPr kumimoji="0" lang="en-US" sz="1632" b="0" i="1" u="none" strike="noStrike" kern="1200" cap="none" spc="0" normalizeH="0" baseline="0" noProof="0" dirty="0">
              <a:ln>
                <a:noFill/>
              </a:ln>
              <a:solidFill>
                <a:prstClr val="black"/>
              </a:solidFill>
              <a:effectLst/>
              <a:uLnTx/>
              <a:uFillTx/>
              <a:latin typeface="Arial"/>
              <a:ea typeface="+mn-ea"/>
              <a:cs typeface="+mn-cs"/>
            </a:endParaRPr>
          </a:p>
        </p:txBody>
      </p:sp>
      <p:sp>
        <p:nvSpPr>
          <p:cNvPr id="185" name="Rectangle 184"/>
          <p:cNvSpPr/>
          <p:nvPr/>
        </p:nvSpPr>
        <p:spPr>
          <a:xfrm>
            <a:off x="5813961" y="5521726"/>
            <a:ext cx="1639583" cy="427168"/>
          </a:xfrm>
          <a:prstGeom prst="rect">
            <a:avLst/>
          </a:prstGeom>
        </p:spPr>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0" normalizeH="0" baseline="0" noProof="0" dirty="0">
                <a:ln>
                  <a:noFill/>
                </a:ln>
                <a:solidFill>
                  <a:prstClr val="black"/>
                </a:solidFill>
                <a:effectLst/>
                <a:uLnTx/>
                <a:uFillTx/>
                <a:latin typeface="Arial"/>
                <a:ea typeface="+mn-ea"/>
                <a:cs typeface="+mn-cs"/>
              </a:rPr>
              <a:t> ELISAs</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088" b="0" i="0" u="none" strike="noStrike" kern="1200" cap="none" spc="0" normalizeH="0" baseline="0" noProof="0" dirty="0">
                <a:ln>
                  <a:noFill/>
                </a:ln>
                <a:solidFill>
                  <a:prstClr val="black"/>
                </a:solidFill>
                <a:effectLst/>
                <a:uLnTx/>
                <a:uFillTx/>
                <a:latin typeface="Arial"/>
                <a:ea typeface="+mn-ea"/>
                <a:cs typeface="+mn-cs"/>
              </a:rPr>
              <a:t>Virus </a:t>
            </a:r>
            <a:r>
              <a:rPr kumimoji="0" lang="nl-NL" sz="1088" b="0" i="0" u="none" strike="noStrike" kern="1200" cap="none" spc="0" normalizeH="0" baseline="0" noProof="0" dirty="0" err="1">
                <a:ln>
                  <a:noFill/>
                </a:ln>
                <a:solidFill>
                  <a:prstClr val="black"/>
                </a:solidFill>
                <a:effectLst/>
                <a:uLnTx/>
                <a:uFillTx/>
                <a:latin typeface="Arial"/>
                <a:ea typeface="+mn-ea"/>
                <a:cs typeface="+mn-cs"/>
              </a:rPr>
              <a:t>neutralization</a:t>
            </a:r>
            <a:endParaRPr kumimoji="0" lang="en-US" sz="1088"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Rectangle 185"/>
          <p:cNvSpPr/>
          <p:nvPr/>
        </p:nvSpPr>
        <p:spPr>
          <a:xfrm>
            <a:off x="9015161" y="4690136"/>
            <a:ext cx="1965282" cy="594586"/>
          </a:xfrm>
          <a:prstGeom prst="rect">
            <a:avLst/>
          </a:prstGeom>
        </p:spPr>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088" b="0" i="1" u="none" strike="noStrike" kern="1200" cap="none" spc="0" normalizeH="0" baseline="0" noProof="0" dirty="0">
                <a:ln>
                  <a:noFill/>
                </a:ln>
                <a:solidFill>
                  <a:prstClr val="black"/>
                </a:solidFill>
                <a:effectLst/>
                <a:uLnTx/>
                <a:uFillTx/>
                <a:latin typeface="Arial"/>
                <a:ea typeface="+mn-ea"/>
                <a:cs typeface="+mn-cs"/>
              </a:rPr>
              <a:t>in vitro </a:t>
            </a:r>
            <a:r>
              <a:rPr kumimoji="0" lang="en-US" sz="1088" b="0" i="0" u="none" strike="noStrike" kern="1200" cap="none" spc="0" normalizeH="0" baseline="0" noProof="0" dirty="0">
                <a:ln>
                  <a:noFill/>
                </a:ln>
                <a:solidFill>
                  <a:prstClr val="black"/>
                </a:solidFill>
                <a:effectLst/>
                <a:uLnTx/>
                <a:uFillTx/>
                <a:latin typeface="Arial"/>
                <a:ea typeface="+mn-ea"/>
                <a:cs typeface="+mn-cs"/>
              </a:rPr>
              <a:t>blocking assay</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0" normalizeH="0" baseline="0" noProof="0" dirty="0">
                <a:ln>
                  <a:noFill/>
                </a:ln>
                <a:solidFill>
                  <a:prstClr val="black"/>
                </a:solidFill>
                <a:effectLst/>
                <a:uLnTx/>
                <a:uFillTx/>
                <a:latin typeface="Arial"/>
                <a:ea typeface="+mn-ea"/>
                <a:cs typeface="+mn-cs"/>
              </a:rPr>
              <a:t>virus  neutralization assay</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088" b="0" i="0" u="none" strike="noStrike" kern="1200" cap="none" spc="0" normalizeH="0" baseline="0" noProof="0" dirty="0">
                <a:ln>
                  <a:noFill/>
                </a:ln>
                <a:solidFill>
                  <a:prstClr val="black"/>
                </a:solidFill>
                <a:effectLst/>
                <a:uLnTx/>
                <a:uFillTx/>
                <a:latin typeface="Arial"/>
                <a:ea typeface="+mn-ea"/>
                <a:cs typeface="+mn-cs"/>
              </a:rPr>
              <a:t>Sequencing</a:t>
            </a:r>
          </a:p>
        </p:txBody>
      </p:sp>
      <p:grpSp>
        <p:nvGrpSpPr>
          <p:cNvPr id="187" name="Group 186"/>
          <p:cNvGrpSpPr/>
          <p:nvPr/>
        </p:nvGrpSpPr>
        <p:grpSpPr>
          <a:xfrm>
            <a:off x="8936624" y="5272955"/>
            <a:ext cx="893892" cy="283902"/>
            <a:chOff x="9011042" y="983067"/>
            <a:chExt cx="985764" cy="727971"/>
          </a:xfrm>
        </p:grpSpPr>
        <p:cxnSp>
          <p:nvCxnSpPr>
            <p:cNvPr id="188" name="Straight Connector 187"/>
            <p:cNvCxnSpPr/>
            <p:nvPr/>
          </p:nvCxnSpPr>
          <p:spPr>
            <a:xfrm>
              <a:off x="9011042" y="983067"/>
              <a:ext cx="9857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a:off x="9996806" y="983067"/>
              <a:ext cx="0" cy="727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0" name="TextBox 189"/>
          <p:cNvSpPr txBox="1"/>
          <p:nvPr/>
        </p:nvSpPr>
        <p:spPr>
          <a:xfrm>
            <a:off x="3219251" y="3514278"/>
            <a:ext cx="5753499" cy="427168"/>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2176" b="0" i="0" u="none" strike="noStrike" kern="1200" cap="none" spc="0" normalizeH="0" baseline="0" noProof="0" dirty="0">
                <a:ln>
                  <a:noFill/>
                </a:ln>
                <a:solidFill>
                  <a:srgbClr val="FF0000"/>
                </a:solidFill>
                <a:effectLst/>
                <a:uLnTx/>
                <a:uFillTx/>
                <a:latin typeface="Arial"/>
                <a:ea typeface="+mn-ea"/>
                <a:cs typeface="+mn-cs"/>
              </a:rPr>
              <a:t>II. Screening </a:t>
            </a:r>
            <a:r>
              <a:rPr kumimoji="0" lang="nl-NL" sz="2176" b="0" i="0" u="none" strike="noStrike" kern="1200" cap="none" spc="0" normalizeH="0" baseline="0" noProof="0" dirty="0" err="1">
                <a:ln>
                  <a:noFill/>
                </a:ln>
                <a:solidFill>
                  <a:srgbClr val="FF0000"/>
                </a:solidFill>
                <a:effectLst/>
                <a:uLnTx/>
                <a:uFillTx/>
                <a:latin typeface="Arial"/>
                <a:ea typeface="+mn-ea"/>
                <a:cs typeface="+mn-cs"/>
              </a:rPr>
              <a:t>for</a:t>
            </a:r>
            <a:r>
              <a:rPr kumimoji="0" lang="nl-NL" sz="2176" b="0" i="0" u="none" strike="noStrike" kern="1200" cap="none" spc="0" normalizeH="0" baseline="0" noProof="0" dirty="0">
                <a:ln>
                  <a:noFill/>
                </a:ln>
                <a:solidFill>
                  <a:srgbClr val="FF0000"/>
                </a:solidFill>
                <a:effectLst/>
                <a:uLnTx/>
                <a:uFillTx/>
                <a:latin typeface="Arial"/>
                <a:ea typeface="+mn-ea"/>
                <a:cs typeface="+mn-cs"/>
              </a:rPr>
              <a:t> MERS-</a:t>
            </a:r>
            <a:r>
              <a:rPr kumimoji="0" lang="nl-NL" sz="2176" b="0" i="0" u="none" strike="noStrike" kern="1200" cap="none" spc="0" normalizeH="0" baseline="0" noProof="0" dirty="0" err="1">
                <a:ln>
                  <a:noFill/>
                </a:ln>
                <a:solidFill>
                  <a:srgbClr val="FF0000"/>
                </a:solidFill>
                <a:effectLst/>
                <a:uLnTx/>
                <a:uFillTx/>
                <a:latin typeface="Arial"/>
                <a:ea typeface="+mn-ea"/>
                <a:cs typeface="+mn-cs"/>
              </a:rPr>
              <a:t>CoV</a:t>
            </a:r>
            <a:r>
              <a:rPr kumimoji="0" lang="nl-NL" sz="2176" b="0" i="0" u="none" strike="noStrike" kern="1200" cap="none" spc="0" normalizeH="0" baseline="0" noProof="0" dirty="0">
                <a:ln>
                  <a:noFill/>
                </a:ln>
                <a:solidFill>
                  <a:srgbClr val="FF0000"/>
                </a:solidFill>
                <a:effectLst/>
                <a:uLnTx/>
                <a:uFillTx/>
                <a:latin typeface="Arial"/>
                <a:ea typeface="+mn-ea"/>
                <a:cs typeface="+mn-cs"/>
              </a:rPr>
              <a:t> </a:t>
            </a:r>
            <a:r>
              <a:rPr kumimoji="0" lang="nl-NL" sz="2176" b="0" i="0" u="none" strike="noStrike" kern="1200" cap="none" spc="0" normalizeH="0" baseline="0" noProof="0" dirty="0" err="1">
                <a:ln>
                  <a:noFill/>
                </a:ln>
                <a:solidFill>
                  <a:srgbClr val="FF0000"/>
                </a:solidFill>
                <a:effectLst/>
                <a:uLnTx/>
                <a:uFillTx/>
                <a:latin typeface="Arial"/>
                <a:ea typeface="+mn-ea"/>
                <a:cs typeface="+mn-cs"/>
              </a:rPr>
              <a:t>neutralizing</a:t>
            </a:r>
            <a:r>
              <a:rPr kumimoji="0" lang="nl-NL" sz="2176" b="0" i="0" u="none" strike="noStrike" kern="1200" cap="none" spc="0" normalizeH="0" baseline="0" noProof="0" dirty="0">
                <a:ln>
                  <a:noFill/>
                </a:ln>
                <a:solidFill>
                  <a:srgbClr val="FF0000"/>
                </a:solidFill>
                <a:effectLst/>
                <a:uLnTx/>
                <a:uFillTx/>
                <a:latin typeface="Arial"/>
                <a:ea typeface="+mn-ea"/>
                <a:cs typeface="+mn-cs"/>
              </a:rPr>
              <a:t> </a:t>
            </a:r>
            <a:r>
              <a:rPr kumimoji="0" lang="nl-NL" sz="2176" b="0" i="0" u="none" strike="noStrike" kern="1200" cap="none" spc="0" normalizeH="0" baseline="0" noProof="0" dirty="0" err="1">
                <a:ln>
                  <a:noFill/>
                </a:ln>
                <a:solidFill>
                  <a:srgbClr val="FF0000"/>
                </a:solidFill>
                <a:effectLst/>
                <a:uLnTx/>
                <a:uFillTx/>
                <a:latin typeface="Arial"/>
                <a:ea typeface="+mn-ea"/>
                <a:cs typeface="+mn-cs"/>
              </a:rPr>
              <a:t>Nbs</a:t>
            </a:r>
            <a:endParaRPr kumimoji="0" lang="en-US" sz="2176" b="0" i="0" u="none" strike="noStrike" kern="1200" cap="none" spc="0" normalizeH="0" baseline="0" noProof="0" dirty="0">
              <a:ln>
                <a:noFill/>
              </a:ln>
              <a:solidFill>
                <a:srgbClr val="FF0000"/>
              </a:solidFill>
              <a:effectLst/>
              <a:uLnTx/>
              <a:uFillTx/>
              <a:latin typeface="Arial"/>
              <a:ea typeface="+mn-ea"/>
              <a:cs typeface="+mn-cs"/>
            </a:endParaRPr>
          </a:p>
        </p:txBody>
      </p:sp>
      <p:sp>
        <p:nvSpPr>
          <p:cNvPr id="22" name="Rectangle 21"/>
          <p:cNvSpPr/>
          <p:nvPr/>
        </p:nvSpPr>
        <p:spPr>
          <a:xfrm>
            <a:off x="1230662" y="2122611"/>
            <a:ext cx="9730676" cy="700100"/>
          </a:xfrm>
          <a:prstGeom prst="rect">
            <a:avLst/>
          </a:prstGeom>
          <a:solidFill>
            <a:srgbClr val="FFFFFF">
              <a:alpha val="60000"/>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US" sz="3264" b="0" i="0" u="none" strike="noStrike" kern="1200" cap="none" spc="0" normalizeH="0" baseline="0" noProof="0">
              <a:ln>
                <a:noFill/>
              </a:ln>
              <a:solidFill>
                <a:prstClr val="black"/>
              </a:solidFill>
              <a:effectLst/>
              <a:uLnTx/>
              <a:uFillTx/>
              <a:latin typeface="Arial"/>
              <a:ea typeface="+mn-ea"/>
              <a:cs typeface="+mn-cs"/>
            </a:endParaRPr>
          </a:p>
        </p:txBody>
      </p:sp>
      <p:sp>
        <p:nvSpPr>
          <p:cNvPr id="191" name="TextBox 190"/>
          <p:cNvSpPr txBox="1"/>
          <p:nvPr/>
        </p:nvSpPr>
        <p:spPr>
          <a:xfrm>
            <a:off x="4102506" y="1009924"/>
            <a:ext cx="3986990" cy="427168"/>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2176" b="0" i="0" u="none" strike="noStrike" kern="1200" cap="none" spc="0" normalizeH="0" baseline="0" noProof="0" dirty="0">
                <a:ln>
                  <a:noFill/>
                </a:ln>
                <a:solidFill>
                  <a:prstClr val="white">
                    <a:lumMod val="50000"/>
                  </a:prstClr>
                </a:solidFill>
                <a:effectLst/>
                <a:uLnTx/>
                <a:uFillTx/>
                <a:latin typeface="Arial"/>
                <a:ea typeface="+mn-ea"/>
                <a:cs typeface="+mn-cs"/>
              </a:rPr>
              <a:t>I. Nanobody </a:t>
            </a:r>
            <a:r>
              <a:rPr kumimoji="0" lang="nl-NL" sz="2176" b="0" i="0" u="none" strike="noStrike" kern="1200" cap="none" spc="0" normalizeH="0" baseline="0" noProof="0" dirty="0" err="1">
                <a:ln>
                  <a:noFill/>
                </a:ln>
                <a:solidFill>
                  <a:prstClr val="white">
                    <a:lumMod val="50000"/>
                  </a:prstClr>
                </a:solidFill>
                <a:effectLst/>
                <a:uLnTx/>
                <a:uFillTx/>
                <a:latin typeface="Arial"/>
                <a:ea typeface="+mn-ea"/>
                <a:cs typeface="+mn-cs"/>
              </a:rPr>
              <a:t>library</a:t>
            </a:r>
            <a:r>
              <a:rPr kumimoji="0" lang="nl-NL" sz="2176" b="0" i="0" u="none" strike="noStrike" kern="1200" cap="none" spc="0" normalizeH="0" baseline="0" noProof="0" dirty="0">
                <a:ln>
                  <a:noFill/>
                </a:ln>
                <a:solidFill>
                  <a:prstClr val="white">
                    <a:lumMod val="50000"/>
                  </a:prstClr>
                </a:solidFill>
                <a:effectLst/>
                <a:uLnTx/>
                <a:uFillTx/>
                <a:latin typeface="Arial"/>
                <a:ea typeface="+mn-ea"/>
                <a:cs typeface="+mn-cs"/>
              </a:rPr>
              <a:t> </a:t>
            </a:r>
            <a:r>
              <a:rPr kumimoji="0" lang="nl-NL" sz="2176" b="0" i="0" u="none" strike="noStrike" kern="1200" cap="none" spc="0" normalizeH="0" baseline="0" noProof="0" dirty="0" err="1">
                <a:ln>
                  <a:noFill/>
                </a:ln>
                <a:solidFill>
                  <a:prstClr val="white">
                    <a:lumMod val="50000"/>
                  </a:prstClr>
                </a:solidFill>
                <a:effectLst/>
                <a:uLnTx/>
                <a:uFillTx/>
                <a:latin typeface="Arial"/>
                <a:ea typeface="+mn-ea"/>
                <a:cs typeface="+mn-cs"/>
              </a:rPr>
              <a:t>Generation</a:t>
            </a:r>
            <a:endParaRPr kumimoji="0" lang="en-US" sz="2176"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92" name="TextBox 191"/>
          <p:cNvSpPr txBox="1"/>
          <p:nvPr/>
        </p:nvSpPr>
        <p:spPr>
          <a:xfrm>
            <a:off x="3219251" y="1451562"/>
            <a:ext cx="5753499" cy="427168"/>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2176" b="0" i="0" u="none" strike="noStrike" kern="1200" cap="none" spc="0" normalizeH="0" baseline="0" noProof="0" dirty="0">
                <a:ln>
                  <a:noFill/>
                </a:ln>
                <a:solidFill>
                  <a:prstClr val="white">
                    <a:lumMod val="50000"/>
                  </a:prstClr>
                </a:solidFill>
                <a:effectLst/>
                <a:uLnTx/>
                <a:uFillTx/>
                <a:latin typeface="Arial"/>
                <a:ea typeface="+mn-ea"/>
                <a:cs typeface="+mn-cs"/>
              </a:rPr>
              <a:t>II. Screening </a:t>
            </a:r>
            <a:r>
              <a:rPr kumimoji="0" lang="nl-NL" sz="2176" b="0" i="0" u="none" strike="noStrike" kern="1200" cap="none" spc="0" normalizeH="0" baseline="0" noProof="0" dirty="0" err="1">
                <a:ln>
                  <a:noFill/>
                </a:ln>
                <a:solidFill>
                  <a:prstClr val="white">
                    <a:lumMod val="50000"/>
                  </a:prstClr>
                </a:solidFill>
                <a:effectLst/>
                <a:uLnTx/>
                <a:uFillTx/>
                <a:latin typeface="Arial"/>
                <a:ea typeface="+mn-ea"/>
                <a:cs typeface="+mn-cs"/>
              </a:rPr>
              <a:t>for</a:t>
            </a:r>
            <a:r>
              <a:rPr kumimoji="0" lang="nl-NL" sz="2176" b="0" i="0" u="none" strike="noStrike" kern="1200" cap="none" spc="0" normalizeH="0" baseline="0" noProof="0" dirty="0">
                <a:ln>
                  <a:noFill/>
                </a:ln>
                <a:solidFill>
                  <a:prstClr val="white">
                    <a:lumMod val="50000"/>
                  </a:prstClr>
                </a:solidFill>
                <a:effectLst/>
                <a:uLnTx/>
                <a:uFillTx/>
                <a:latin typeface="Arial"/>
                <a:ea typeface="+mn-ea"/>
                <a:cs typeface="+mn-cs"/>
              </a:rPr>
              <a:t> MERS-</a:t>
            </a:r>
            <a:r>
              <a:rPr kumimoji="0" lang="nl-NL" sz="2176" b="0" i="0" u="none" strike="noStrike" kern="1200" cap="none" spc="0" normalizeH="0" baseline="0" noProof="0" dirty="0" err="1">
                <a:ln>
                  <a:noFill/>
                </a:ln>
                <a:solidFill>
                  <a:prstClr val="white">
                    <a:lumMod val="50000"/>
                  </a:prstClr>
                </a:solidFill>
                <a:effectLst/>
                <a:uLnTx/>
                <a:uFillTx/>
                <a:latin typeface="Arial"/>
                <a:ea typeface="+mn-ea"/>
                <a:cs typeface="+mn-cs"/>
              </a:rPr>
              <a:t>CoV</a:t>
            </a:r>
            <a:r>
              <a:rPr kumimoji="0" lang="nl-NL" sz="2176" b="0" i="0" u="none" strike="noStrike" kern="1200" cap="none" spc="0" normalizeH="0" baseline="0" noProof="0" dirty="0">
                <a:ln>
                  <a:noFill/>
                </a:ln>
                <a:solidFill>
                  <a:prstClr val="white">
                    <a:lumMod val="50000"/>
                  </a:prstClr>
                </a:solidFill>
                <a:effectLst/>
                <a:uLnTx/>
                <a:uFillTx/>
                <a:latin typeface="Arial"/>
                <a:ea typeface="+mn-ea"/>
                <a:cs typeface="+mn-cs"/>
              </a:rPr>
              <a:t> </a:t>
            </a:r>
            <a:r>
              <a:rPr kumimoji="0" lang="nl-NL" sz="2176" b="0" i="0" u="none" strike="noStrike" kern="1200" cap="none" spc="0" normalizeH="0" baseline="0" noProof="0" dirty="0" err="1">
                <a:ln>
                  <a:noFill/>
                </a:ln>
                <a:solidFill>
                  <a:prstClr val="white">
                    <a:lumMod val="50000"/>
                  </a:prstClr>
                </a:solidFill>
                <a:effectLst/>
                <a:uLnTx/>
                <a:uFillTx/>
                <a:latin typeface="Arial"/>
                <a:ea typeface="+mn-ea"/>
                <a:cs typeface="+mn-cs"/>
              </a:rPr>
              <a:t>neutralizing</a:t>
            </a:r>
            <a:r>
              <a:rPr kumimoji="0" lang="nl-NL" sz="2176" b="0" i="0" u="none" strike="noStrike" kern="1200" cap="none" spc="0" normalizeH="0" baseline="0" noProof="0" dirty="0">
                <a:ln>
                  <a:noFill/>
                </a:ln>
                <a:solidFill>
                  <a:prstClr val="white">
                    <a:lumMod val="50000"/>
                  </a:prstClr>
                </a:solidFill>
                <a:effectLst/>
                <a:uLnTx/>
                <a:uFillTx/>
                <a:latin typeface="Arial"/>
                <a:ea typeface="+mn-ea"/>
                <a:cs typeface="+mn-cs"/>
              </a:rPr>
              <a:t> </a:t>
            </a:r>
            <a:r>
              <a:rPr kumimoji="0" lang="nl-NL" sz="2176" b="0" i="0" u="none" strike="noStrike" kern="1200" cap="none" spc="0" normalizeH="0" baseline="0" noProof="0" dirty="0" err="1">
                <a:ln>
                  <a:noFill/>
                </a:ln>
                <a:solidFill>
                  <a:prstClr val="white">
                    <a:lumMod val="50000"/>
                  </a:prstClr>
                </a:solidFill>
                <a:effectLst/>
                <a:uLnTx/>
                <a:uFillTx/>
                <a:latin typeface="Arial"/>
                <a:ea typeface="+mn-ea"/>
                <a:cs typeface="+mn-cs"/>
              </a:rPr>
              <a:t>Nbs</a:t>
            </a:r>
            <a:endParaRPr kumimoji="0" lang="en-US" sz="2176"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93" name="TextBox 192"/>
          <p:cNvSpPr txBox="1"/>
          <p:nvPr/>
        </p:nvSpPr>
        <p:spPr>
          <a:xfrm>
            <a:off x="1831051" y="1943846"/>
            <a:ext cx="8529899" cy="427168"/>
          </a:xfrm>
          <a:prstGeom prst="rect">
            <a:avLst/>
          </a:prstGeom>
          <a:noFill/>
        </p:spPr>
        <p:txBody>
          <a:bodyPr wrap="non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2176" b="0" i="0" u="none" strike="noStrike" kern="1200" cap="none" spc="0" normalizeH="0" baseline="0" noProof="0" dirty="0">
                <a:ln>
                  <a:noFill/>
                </a:ln>
                <a:solidFill>
                  <a:srgbClr val="FF0000"/>
                </a:solidFill>
                <a:effectLst/>
                <a:uLnTx/>
                <a:uFillTx/>
                <a:latin typeface="Arial"/>
                <a:ea typeface="+mn-ea"/>
                <a:cs typeface="+mn-cs"/>
              </a:rPr>
              <a:t>III. </a:t>
            </a:r>
            <a:r>
              <a:rPr kumimoji="0" lang="nl-NL" sz="2176" b="0" i="0" u="none" strike="noStrike" kern="1200" cap="none" spc="0" normalizeH="0" baseline="0" noProof="0" dirty="0" err="1">
                <a:ln>
                  <a:noFill/>
                </a:ln>
                <a:solidFill>
                  <a:srgbClr val="FF0000"/>
                </a:solidFill>
                <a:effectLst/>
                <a:uLnTx/>
                <a:uFillTx/>
                <a:latin typeface="Arial"/>
                <a:ea typeface="+mn-ea"/>
                <a:cs typeface="+mn-cs"/>
              </a:rPr>
              <a:t>Generation</a:t>
            </a:r>
            <a:r>
              <a:rPr kumimoji="0" lang="nl-NL" sz="2176" b="0" i="0" u="none" strike="noStrike" kern="1200" cap="none" spc="0" normalizeH="0" baseline="0" noProof="0" dirty="0">
                <a:ln>
                  <a:noFill/>
                </a:ln>
                <a:solidFill>
                  <a:srgbClr val="FF0000"/>
                </a:solidFill>
                <a:effectLst/>
                <a:uLnTx/>
                <a:uFillTx/>
                <a:latin typeface="Arial"/>
                <a:ea typeface="+mn-ea"/>
                <a:cs typeface="+mn-cs"/>
              </a:rPr>
              <a:t> of camel/human </a:t>
            </a:r>
            <a:r>
              <a:rPr kumimoji="0" lang="nl-NL" sz="2176" b="0" i="0" u="none" strike="noStrike" kern="1200" cap="none" spc="0" normalizeH="0" baseline="0" noProof="0" dirty="0" err="1">
                <a:ln>
                  <a:noFill/>
                </a:ln>
                <a:solidFill>
                  <a:srgbClr val="FF0000"/>
                </a:solidFill>
                <a:effectLst/>
                <a:uLnTx/>
                <a:uFillTx/>
                <a:latin typeface="Arial"/>
                <a:ea typeface="+mn-ea"/>
                <a:cs typeface="+mn-cs"/>
              </a:rPr>
              <a:t>chimeric</a:t>
            </a:r>
            <a:r>
              <a:rPr kumimoji="0" lang="nl-NL" sz="2176" b="0" i="0" u="none" strike="noStrike" kern="1200" cap="none" spc="0" normalizeH="0" baseline="0" noProof="0" dirty="0">
                <a:ln>
                  <a:noFill/>
                </a:ln>
                <a:solidFill>
                  <a:srgbClr val="FF0000"/>
                </a:solidFill>
                <a:effectLst/>
                <a:uLnTx/>
                <a:uFillTx/>
                <a:latin typeface="Arial"/>
                <a:ea typeface="+mn-ea"/>
                <a:cs typeface="+mn-cs"/>
              </a:rPr>
              <a:t> </a:t>
            </a:r>
            <a:r>
              <a:rPr kumimoji="0" lang="nl-NL" sz="2176" b="0" i="0" u="none" strike="noStrike" kern="1200" cap="none" spc="0" normalizeH="0" baseline="0" noProof="0" dirty="0" err="1">
                <a:ln>
                  <a:noFill/>
                </a:ln>
                <a:solidFill>
                  <a:srgbClr val="FF0000"/>
                </a:solidFill>
                <a:effectLst/>
                <a:uLnTx/>
                <a:uFillTx/>
                <a:latin typeface="Arial"/>
                <a:ea typeface="+mn-ea"/>
                <a:cs typeface="+mn-cs"/>
              </a:rPr>
              <a:t>antibodies</a:t>
            </a:r>
            <a:r>
              <a:rPr kumimoji="0" lang="nl-NL" sz="2176" b="0" i="0" u="none" strike="noStrike" kern="1200" cap="none" spc="0" normalizeH="0" baseline="0" noProof="0" dirty="0">
                <a:ln>
                  <a:noFill/>
                </a:ln>
                <a:solidFill>
                  <a:srgbClr val="FF0000"/>
                </a:solidFill>
                <a:effectLst/>
                <a:uLnTx/>
                <a:uFillTx/>
                <a:latin typeface="Arial"/>
                <a:ea typeface="+mn-ea"/>
                <a:cs typeface="+mn-cs"/>
              </a:rPr>
              <a:t> &amp; </a:t>
            </a:r>
            <a:r>
              <a:rPr kumimoji="0" lang="nl-NL" sz="2176" b="0" i="0" u="none" strike="noStrike" kern="1200" cap="none" spc="0" normalizeH="0" baseline="0" noProof="0" dirty="0" err="1">
                <a:ln>
                  <a:noFill/>
                </a:ln>
                <a:solidFill>
                  <a:srgbClr val="FF0000"/>
                </a:solidFill>
                <a:effectLst/>
                <a:uLnTx/>
                <a:uFillTx/>
                <a:latin typeface="Arial"/>
                <a:ea typeface="+mn-ea"/>
                <a:cs typeface="+mn-cs"/>
              </a:rPr>
              <a:t>testing</a:t>
            </a:r>
            <a:r>
              <a:rPr kumimoji="0" lang="nl-NL" sz="2176" b="0" i="0" u="none" strike="noStrike" kern="1200" cap="none" spc="0" normalizeH="0" baseline="0" noProof="0" dirty="0">
                <a:ln>
                  <a:noFill/>
                </a:ln>
                <a:solidFill>
                  <a:srgbClr val="FF0000"/>
                </a:solidFill>
                <a:effectLst/>
                <a:uLnTx/>
                <a:uFillTx/>
                <a:latin typeface="Arial"/>
                <a:ea typeface="+mn-ea"/>
                <a:cs typeface="+mn-cs"/>
              </a:rPr>
              <a:t> in-vivo</a:t>
            </a:r>
            <a:endParaRPr kumimoji="0" lang="en-US" sz="2176" b="0" i="0" u="none" strike="noStrike" kern="1200" cap="none" spc="0" normalizeH="0" baseline="0" noProof="0" dirty="0">
              <a:ln>
                <a:noFill/>
              </a:ln>
              <a:solidFill>
                <a:srgbClr val="FF0000"/>
              </a:solidFill>
              <a:effectLst/>
              <a:uLnTx/>
              <a:uFillTx/>
              <a:latin typeface="Arial"/>
              <a:ea typeface="+mn-ea"/>
              <a:cs typeface="+mn-cs"/>
            </a:endParaRPr>
          </a:p>
        </p:txBody>
      </p:sp>
      <p:sp>
        <p:nvSpPr>
          <p:cNvPr id="194" name="TextBox 193">
            <a:extLst>
              <a:ext uri="{FF2B5EF4-FFF2-40B4-BE49-F238E27FC236}">
                <a16:creationId xmlns:a16="http://schemas.microsoft.com/office/drawing/2014/main" id="{AD77C929-E612-4722-BDCE-A8775CE46F41}"/>
              </a:ext>
            </a:extLst>
          </p:cNvPr>
          <p:cNvSpPr txBox="1"/>
          <p:nvPr/>
        </p:nvSpPr>
        <p:spPr>
          <a:xfrm>
            <a:off x="7618614" y="2493423"/>
            <a:ext cx="2143441" cy="374671"/>
          </a:xfrm>
          <a:prstGeom prst="rect">
            <a:avLst/>
          </a:prstGeom>
          <a:noFill/>
        </p:spPr>
        <p:txBody>
          <a:bodyPr wrap="none" lIns="94568" tIns="47284" rIns="94568" bIns="47284"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814" b="1" i="1" u="none" strike="noStrike" kern="1200" cap="none" spc="0" normalizeH="0" baseline="0" noProof="0" dirty="0">
                <a:ln>
                  <a:noFill/>
                </a:ln>
                <a:solidFill>
                  <a:prstClr val="black"/>
                </a:solidFill>
                <a:effectLst/>
                <a:uLnTx/>
                <a:uFillTx/>
                <a:latin typeface="Arial"/>
                <a:ea typeface="+mn-ea"/>
                <a:cs typeface="+mn-cs"/>
              </a:rPr>
              <a:t>in vivo </a:t>
            </a:r>
            <a:r>
              <a:rPr kumimoji="0" lang="nl-NL" sz="1814" b="1" i="1" u="none" strike="noStrike" kern="1200" cap="none" spc="0" normalizeH="0" baseline="0" noProof="0" dirty="0" err="1">
                <a:ln>
                  <a:noFill/>
                </a:ln>
                <a:solidFill>
                  <a:prstClr val="black"/>
                </a:solidFill>
                <a:effectLst/>
                <a:uLnTx/>
                <a:uFillTx/>
                <a:latin typeface="Arial"/>
                <a:ea typeface="+mn-ea"/>
                <a:cs typeface="+mn-cs"/>
              </a:rPr>
              <a:t>Protection</a:t>
            </a:r>
            <a:endParaRPr kumimoji="0" lang="en-US" sz="1814" b="1" i="1" u="none" strike="noStrike" kern="1200" cap="none" spc="0" normalizeH="0" baseline="0" noProof="0" dirty="0">
              <a:ln>
                <a:noFill/>
              </a:ln>
              <a:solidFill>
                <a:prstClr val="black"/>
              </a:solidFill>
              <a:effectLst/>
              <a:uLnTx/>
              <a:uFillTx/>
              <a:latin typeface="Arial"/>
              <a:ea typeface="+mn-ea"/>
              <a:cs typeface="+mn-cs"/>
            </a:endParaRPr>
          </a:p>
        </p:txBody>
      </p:sp>
      <p:sp>
        <p:nvSpPr>
          <p:cNvPr id="195" name="TextBox 194">
            <a:extLst>
              <a:ext uri="{FF2B5EF4-FFF2-40B4-BE49-F238E27FC236}">
                <a16:creationId xmlns:a16="http://schemas.microsoft.com/office/drawing/2014/main" id="{3A9F8AA4-415A-4834-9107-16A481CF4A96}"/>
              </a:ext>
            </a:extLst>
          </p:cNvPr>
          <p:cNvSpPr txBox="1"/>
          <p:nvPr/>
        </p:nvSpPr>
        <p:spPr>
          <a:xfrm>
            <a:off x="1416458" y="5813595"/>
            <a:ext cx="1991527" cy="1016449"/>
          </a:xfrm>
          <a:prstGeom prst="rect">
            <a:avLst/>
          </a:prstGeom>
          <a:solidFill>
            <a:srgbClr val="FFFFFF"/>
          </a:solidFill>
        </p:spPr>
        <p:txBody>
          <a:bodyPr wrap="square" lIns="94568" tIns="47284" rIns="94568" bIns="47284"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Camel/human chimeric Heavy chain only antibody </a:t>
            </a:r>
            <a:r>
              <a:rPr kumimoji="0" lang="nl-NL" sz="1632" b="0" i="0" u="none" strike="noStrike" kern="1200" cap="none" spc="0" normalizeH="0" baseline="0" noProof="0" dirty="0">
                <a:ln>
                  <a:noFill/>
                </a:ln>
                <a:solidFill>
                  <a:prstClr val="black"/>
                </a:solidFill>
                <a:effectLst/>
                <a:uLnTx/>
                <a:uFillTx/>
                <a:latin typeface="Arial"/>
                <a:ea typeface="+mn-ea"/>
                <a:cs typeface="+mn-cs"/>
              </a:rPr>
              <a:t>(HCAb)</a:t>
            </a:r>
            <a:endParaRPr kumimoji="0" lang="en-US" sz="1632" b="0" i="0" u="none" strike="noStrike" kern="1200" cap="none" spc="0" normalizeH="0" baseline="0" noProof="0" dirty="0">
              <a:ln>
                <a:noFill/>
              </a:ln>
              <a:solidFill>
                <a:prstClr val="black"/>
              </a:solidFill>
              <a:effectLst/>
              <a:uLnTx/>
              <a:uFillTx/>
              <a:latin typeface="Arial"/>
              <a:ea typeface="+mn-ea"/>
              <a:cs typeface="+mn-cs"/>
            </a:endParaRPr>
          </a:p>
        </p:txBody>
      </p:sp>
      <p:pic>
        <p:nvPicPr>
          <p:cNvPr id="196" name="Picture 5">
            <a:extLst>
              <a:ext uri="{FF2B5EF4-FFF2-40B4-BE49-F238E27FC236}">
                <a16:creationId xmlns:a16="http://schemas.microsoft.com/office/drawing/2014/main" id="{0251C3E7-81FD-406B-ACB8-56CB9A5EF7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322" y="3109529"/>
            <a:ext cx="2331818" cy="23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7" name="TextBox 196">
            <a:extLst>
              <a:ext uri="{FF2B5EF4-FFF2-40B4-BE49-F238E27FC236}">
                <a16:creationId xmlns:a16="http://schemas.microsoft.com/office/drawing/2014/main" id="{445CB279-1FFD-4F13-9C0D-3A596E6BE2EC}"/>
              </a:ext>
            </a:extLst>
          </p:cNvPr>
          <p:cNvSpPr txBox="1"/>
          <p:nvPr/>
        </p:nvSpPr>
        <p:spPr>
          <a:xfrm>
            <a:off x="3270771" y="2459864"/>
            <a:ext cx="2448385" cy="374671"/>
          </a:xfrm>
          <a:prstGeom prst="rect">
            <a:avLst/>
          </a:prstGeom>
          <a:noFill/>
        </p:spPr>
        <p:txBody>
          <a:bodyPr wrap="square" lIns="94568" tIns="47284" rIns="94568" bIns="47284"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814" b="1" i="1" u="none" strike="noStrike" kern="1200" cap="none" spc="0" normalizeH="0" baseline="0" noProof="0" dirty="0">
                <a:ln>
                  <a:noFill/>
                </a:ln>
                <a:solidFill>
                  <a:prstClr val="black"/>
                </a:solidFill>
                <a:effectLst/>
                <a:uLnTx/>
                <a:uFillTx/>
                <a:latin typeface="Arial"/>
                <a:ea typeface="+mn-ea"/>
                <a:cs typeface="+mn-cs"/>
              </a:rPr>
              <a:t>in vitro </a:t>
            </a:r>
            <a:r>
              <a:rPr kumimoji="0" lang="nl-NL" sz="1632" b="1" i="0" u="none" strike="noStrike" kern="1200" cap="none" spc="0" normalizeH="0" baseline="0" noProof="0" dirty="0" err="1">
                <a:ln>
                  <a:noFill/>
                </a:ln>
                <a:solidFill>
                  <a:prstClr val="black"/>
                </a:solidFill>
                <a:effectLst/>
                <a:uLnTx/>
                <a:uFillTx/>
                <a:latin typeface="Arial"/>
                <a:ea typeface="+mn-ea"/>
                <a:cs typeface="+mn-cs"/>
              </a:rPr>
              <a:t>neutralization</a:t>
            </a:r>
            <a:endParaRPr kumimoji="0" lang="en-US" sz="1632" b="1" i="1" u="none" strike="noStrike" kern="1200" cap="none" spc="0" normalizeH="0" baseline="0" noProof="0" dirty="0">
              <a:ln>
                <a:noFill/>
              </a:ln>
              <a:solidFill>
                <a:prstClr val="black"/>
              </a:solidFill>
              <a:effectLst/>
              <a:uLnTx/>
              <a:uFillTx/>
              <a:latin typeface="Arial"/>
              <a:ea typeface="+mn-ea"/>
              <a:cs typeface="+mn-cs"/>
            </a:endParaRPr>
          </a:p>
        </p:txBody>
      </p:sp>
      <p:sp>
        <p:nvSpPr>
          <p:cNvPr id="198" name="TextBox 197">
            <a:extLst>
              <a:ext uri="{FF2B5EF4-FFF2-40B4-BE49-F238E27FC236}">
                <a16:creationId xmlns:a16="http://schemas.microsoft.com/office/drawing/2014/main" id="{AFBF473D-30F1-4D4B-9052-05694521E0A8}"/>
              </a:ext>
            </a:extLst>
          </p:cNvPr>
          <p:cNvSpPr txBox="1"/>
          <p:nvPr/>
        </p:nvSpPr>
        <p:spPr>
          <a:xfrm>
            <a:off x="1163344" y="3179191"/>
            <a:ext cx="1742585" cy="597809"/>
          </a:xfrm>
          <a:prstGeom prst="rect">
            <a:avLst/>
          </a:prstGeom>
          <a:noFill/>
        </p:spPr>
        <p:txBody>
          <a:bodyPr wrap="square" lIns="94568" tIns="47284" rIns="94568" bIns="47284"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nl-NL" sz="1632" b="0" i="1" u="none" strike="noStrike" kern="1200" cap="none" spc="0" normalizeH="0" baseline="0" noProof="0" dirty="0">
                <a:ln>
                  <a:noFill/>
                </a:ln>
                <a:solidFill>
                  <a:prstClr val="black"/>
                </a:solidFill>
                <a:effectLst/>
                <a:uLnTx/>
                <a:uFillTx/>
                <a:latin typeface="Arial"/>
                <a:ea typeface="+mn-ea"/>
                <a:cs typeface="+mn-cs"/>
              </a:rPr>
              <a:t> 4 potent neutralizing Nbs</a:t>
            </a:r>
            <a:endParaRPr kumimoji="0" lang="en-US" sz="1632" b="0" i="1" u="none" strike="noStrike" kern="1200" cap="none" spc="0" normalizeH="0" baseline="0" noProof="0" dirty="0">
              <a:ln>
                <a:noFill/>
              </a:ln>
              <a:solidFill>
                <a:prstClr val="black"/>
              </a:solidFill>
              <a:effectLst/>
              <a:uLnTx/>
              <a:uFillTx/>
              <a:latin typeface="Arial"/>
              <a:ea typeface="+mn-ea"/>
              <a:cs typeface="+mn-cs"/>
            </a:endParaRPr>
          </a:p>
        </p:txBody>
      </p:sp>
      <p:cxnSp>
        <p:nvCxnSpPr>
          <p:cNvPr id="199" name="Straight Arrow Connector 198">
            <a:extLst>
              <a:ext uri="{FF2B5EF4-FFF2-40B4-BE49-F238E27FC236}">
                <a16:creationId xmlns:a16="http://schemas.microsoft.com/office/drawing/2014/main" id="{9AD5C2B9-C7AA-4915-9734-9E7689D96450}"/>
              </a:ext>
            </a:extLst>
          </p:cNvPr>
          <p:cNvCxnSpPr/>
          <p:nvPr/>
        </p:nvCxnSpPr>
        <p:spPr bwMode="auto">
          <a:xfrm>
            <a:off x="2016733" y="3809688"/>
            <a:ext cx="0" cy="928724"/>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676F933C-2560-43DD-8B25-B0574F8F1775}"/>
              </a:ext>
            </a:extLst>
          </p:cNvPr>
          <p:cNvCxnSpPr>
            <a:cxnSpLocks/>
          </p:cNvCxnSpPr>
          <p:nvPr/>
        </p:nvCxnSpPr>
        <p:spPr>
          <a:xfrm flipV="1">
            <a:off x="5194817" y="4287615"/>
            <a:ext cx="384029" cy="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AA3FDBF7-B757-48E1-BF35-53C3D77D7FD5}"/>
              </a:ext>
            </a:extLst>
          </p:cNvPr>
          <p:cNvSpPr/>
          <p:nvPr/>
        </p:nvSpPr>
        <p:spPr>
          <a:xfrm>
            <a:off x="1854153" y="2730547"/>
            <a:ext cx="221515" cy="4119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4568" tIns="47284" rIns="94568" bIns="47284"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a:ln>
                <a:noFill/>
              </a:ln>
              <a:solidFill>
                <a:prstClr val="white"/>
              </a:solidFill>
              <a:effectLst/>
              <a:uLnTx/>
              <a:uFillTx/>
              <a:latin typeface="Arial"/>
              <a:ea typeface="+mn-ea"/>
              <a:cs typeface="+mn-cs"/>
            </a:endParaRPr>
          </a:p>
        </p:txBody>
      </p:sp>
      <p:sp>
        <p:nvSpPr>
          <p:cNvPr id="203" name="Rectangle 202"/>
          <p:cNvSpPr/>
          <p:nvPr/>
        </p:nvSpPr>
        <p:spPr>
          <a:xfrm>
            <a:off x="2390023" y="5166854"/>
            <a:ext cx="950223" cy="538865"/>
          </a:xfrm>
          <a:prstGeom prst="rect">
            <a:avLst/>
          </a:prstGeom>
        </p:spPr>
        <p:txBody>
          <a:bodyPr wrap="square">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Human </a:t>
            </a:r>
            <a:r>
              <a:rPr kumimoji="0" lang="nl-NL" sz="1451" b="0" i="0" u="none" strike="noStrike" kern="1200" cap="none" spc="0" normalizeH="0" baseline="0" noProof="0" dirty="0" err="1">
                <a:ln>
                  <a:noFill/>
                </a:ln>
                <a:solidFill>
                  <a:prstClr val="black"/>
                </a:solidFill>
                <a:effectLst/>
                <a:uLnTx/>
                <a:uFillTx/>
                <a:latin typeface="Arial"/>
                <a:ea typeface="+mn-ea"/>
                <a:cs typeface="+mn-cs"/>
              </a:rPr>
              <a:t>Fc</a:t>
            </a:r>
            <a:endParaRPr kumimoji="0" lang="nl-NL" sz="1451"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04" name="Group 203"/>
          <p:cNvGrpSpPr/>
          <p:nvPr/>
        </p:nvGrpSpPr>
        <p:grpSpPr>
          <a:xfrm>
            <a:off x="1824465" y="4453152"/>
            <a:ext cx="454043" cy="1610490"/>
            <a:chOff x="2887475" y="2355854"/>
            <a:chExt cx="858969" cy="3046762"/>
          </a:xfrm>
        </p:grpSpPr>
        <p:grpSp>
          <p:nvGrpSpPr>
            <p:cNvPr id="205" name="Group 204"/>
            <p:cNvGrpSpPr/>
            <p:nvPr/>
          </p:nvGrpSpPr>
          <p:grpSpPr>
            <a:xfrm flipH="1">
              <a:off x="3294468" y="2355854"/>
              <a:ext cx="451976" cy="3046762"/>
              <a:chOff x="815901" y="2432577"/>
              <a:chExt cx="446593" cy="3046762"/>
            </a:xfrm>
          </p:grpSpPr>
          <p:sp>
            <p:nvSpPr>
              <p:cNvPr id="211" name="Oval 210"/>
              <p:cNvSpPr/>
              <p:nvPr/>
            </p:nvSpPr>
            <p:spPr>
              <a:xfrm rot="21062031">
                <a:off x="1020852" y="3616889"/>
                <a:ext cx="241642" cy="1862450"/>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12" name="Oval 211"/>
              <p:cNvSpPr/>
              <p:nvPr/>
            </p:nvSpPr>
            <p:spPr>
              <a:xfrm rot="352232">
                <a:off x="998163" y="3003633"/>
                <a:ext cx="234881" cy="1862449"/>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13" name="Oval 212"/>
              <p:cNvSpPr/>
              <p:nvPr/>
            </p:nvSpPr>
            <p:spPr>
              <a:xfrm rot="8773843">
                <a:off x="815901" y="2432577"/>
                <a:ext cx="255850" cy="1862449"/>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14" name="Straight Connector 213"/>
              <p:cNvCxnSpPr>
                <a:stCxn id="213" idx="0"/>
                <a:endCxn id="212"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2887475" y="2355855"/>
              <a:ext cx="480345" cy="3046761"/>
              <a:chOff x="815904" y="2432578"/>
              <a:chExt cx="446592" cy="3046761"/>
            </a:xfrm>
          </p:grpSpPr>
          <p:sp>
            <p:nvSpPr>
              <p:cNvPr id="207" name="Oval 206"/>
              <p:cNvSpPr/>
              <p:nvPr/>
            </p:nvSpPr>
            <p:spPr>
              <a:xfrm rot="21062031">
                <a:off x="1020857" y="3616891"/>
                <a:ext cx="241639" cy="1862448"/>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08" name="Oval 207"/>
              <p:cNvSpPr/>
              <p:nvPr/>
            </p:nvSpPr>
            <p:spPr>
              <a:xfrm rot="352232">
                <a:off x="998165" y="3003634"/>
                <a:ext cx="234878" cy="1862448"/>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09" name="Oval 208"/>
              <p:cNvSpPr/>
              <p:nvPr/>
            </p:nvSpPr>
            <p:spPr>
              <a:xfrm rot="8773843">
                <a:off x="815904" y="2432578"/>
                <a:ext cx="255848" cy="1862448"/>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10" name="Straight Connector 209"/>
              <p:cNvCxnSpPr>
                <a:stCxn id="209" idx="0"/>
                <a:endCxn id="208"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15" name="Group 214"/>
          <p:cNvGrpSpPr/>
          <p:nvPr/>
        </p:nvGrpSpPr>
        <p:grpSpPr>
          <a:xfrm>
            <a:off x="5535893" y="3461669"/>
            <a:ext cx="385607" cy="1509754"/>
            <a:chOff x="2887475" y="2177269"/>
            <a:chExt cx="858969" cy="3403933"/>
          </a:xfrm>
        </p:grpSpPr>
        <p:grpSp>
          <p:nvGrpSpPr>
            <p:cNvPr id="216" name="Group 215"/>
            <p:cNvGrpSpPr/>
            <p:nvPr/>
          </p:nvGrpSpPr>
          <p:grpSpPr>
            <a:xfrm flipH="1">
              <a:off x="3294468" y="2177269"/>
              <a:ext cx="451976" cy="3403931"/>
              <a:chOff x="815901" y="2253992"/>
              <a:chExt cx="446593" cy="3403931"/>
            </a:xfrm>
          </p:grpSpPr>
          <p:sp>
            <p:nvSpPr>
              <p:cNvPr id="222" name="Oval 221"/>
              <p:cNvSpPr/>
              <p:nvPr/>
            </p:nvSpPr>
            <p:spPr>
              <a:xfrm rot="21062031">
                <a:off x="1020854" y="3438304"/>
                <a:ext cx="241640" cy="2219619"/>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23" name="Oval 222"/>
              <p:cNvSpPr/>
              <p:nvPr/>
            </p:nvSpPr>
            <p:spPr>
              <a:xfrm rot="352232">
                <a:off x="998163" y="2825051"/>
                <a:ext cx="234881" cy="2219620"/>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24" name="Oval 223"/>
              <p:cNvSpPr/>
              <p:nvPr/>
            </p:nvSpPr>
            <p:spPr>
              <a:xfrm rot="8773843">
                <a:off x="815901" y="2253992"/>
                <a:ext cx="255850" cy="2219620"/>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25" name="Straight Connector 224"/>
              <p:cNvCxnSpPr>
                <a:stCxn id="224" idx="0"/>
                <a:endCxn id="223"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217" name="Group 216"/>
            <p:cNvGrpSpPr/>
            <p:nvPr/>
          </p:nvGrpSpPr>
          <p:grpSpPr>
            <a:xfrm>
              <a:off x="2887475" y="2177270"/>
              <a:ext cx="480345" cy="3403932"/>
              <a:chOff x="815904" y="2253993"/>
              <a:chExt cx="446592" cy="3403932"/>
            </a:xfrm>
          </p:grpSpPr>
          <p:sp>
            <p:nvSpPr>
              <p:cNvPr id="218" name="Oval 217"/>
              <p:cNvSpPr/>
              <p:nvPr/>
            </p:nvSpPr>
            <p:spPr>
              <a:xfrm rot="21062031">
                <a:off x="1020855" y="3438304"/>
                <a:ext cx="241641" cy="2219621"/>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19" name="Oval 218"/>
              <p:cNvSpPr/>
              <p:nvPr/>
            </p:nvSpPr>
            <p:spPr>
              <a:xfrm rot="352232">
                <a:off x="998164" y="2825051"/>
                <a:ext cx="234879" cy="2219620"/>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20" name="Oval 219"/>
              <p:cNvSpPr/>
              <p:nvPr/>
            </p:nvSpPr>
            <p:spPr>
              <a:xfrm rot="8773843">
                <a:off x="815904" y="2253993"/>
                <a:ext cx="255849" cy="2219620"/>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21" name="Straight Connector 220"/>
              <p:cNvCxnSpPr>
                <a:stCxn id="220" idx="0"/>
                <a:endCxn id="219"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26" name="Group 225"/>
          <p:cNvGrpSpPr/>
          <p:nvPr/>
        </p:nvGrpSpPr>
        <p:grpSpPr>
          <a:xfrm>
            <a:off x="7101113" y="3059127"/>
            <a:ext cx="241971" cy="1314090"/>
            <a:chOff x="2887475" y="1518476"/>
            <a:chExt cx="858969" cy="4721525"/>
          </a:xfrm>
        </p:grpSpPr>
        <p:grpSp>
          <p:nvGrpSpPr>
            <p:cNvPr id="227" name="Group 226"/>
            <p:cNvGrpSpPr/>
            <p:nvPr/>
          </p:nvGrpSpPr>
          <p:grpSpPr>
            <a:xfrm flipH="1">
              <a:off x="3294468" y="1518476"/>
              <a:ext cx="451976" cy="4721525"/>
              <a:chOff x="815901" y="1595199"/>
              <a:chExt cx="446593" cy="4721525"/>
            </a:xfrm>
          </p:grpSpPr>
          <p:sp>
            <p:nvSpPr>
              <p:cNvPr id="233" name="Oval 232"/>
              <p:cNvSpPr/>
              <p:nvPr/>
            </p:nvSpPr>
            <p:spPr>
              <a:xfrm rot="352232">
                <a:off x="998164" y="2166252"/>
                <a:ext cx="234880" cy="3537211"/>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34" name="Oval 233"/>
              <p:cNvSpPr/>
              <p:nvPr/>
            </p:nvSpPr>
            <p:spPr>
              <a:xfrm rot="8773843">
                <a:off x="815901" y="1595199"/>
                <a:ext cx="255849" cy="3537211"/>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35" name="Straight Connector 234"/>
              <p:cNvCxnSpPr>
                <a:stCxn id="234" idx="0"/>
                <a:endCxn id="233"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36" name="Oval 235"/>
              <p:cNvSpPr/>
              <p:nvPr/>
            </p:nvSpPr>
            <p:spPr>
              <a:xfrm rot="21062031">
                <a:off x="1020854" y="2779513"/>
                <a:ext cx="241640" cy="3537211"/>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28" name="Group 227"/>
            <p:cNvGrpSpPr/>
            <p:nvPr/>
          </p:nvGrpSpPr>
          <p:grpSpPr>
            <a:xfrm>
              <a:off x="2887475" y="1518476"/>
              <a:ext cx="480345" cy="4721520"/>
              <a:chOff x="815904" y="1595199"/>
              <a:chExt cx="446592" cy="4721520"/>
            </a:xfrm>
          </p:grpSpPr>
          <p:sp>
            <p:nvSpPr>
              <p:cNvPr id="229" name="Oval 228"/>
              <p:cNvSpPr/>
              <p:nvPr/>
            </p:nvSpPr>
            <p:spPr>
              <a:xfrm rot="21062031">
                <a:off x="1020858" y="2779509"/>
                <a:ext cx="241638" cy="3537210"/>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30" name="Oval 229"/>
              <p:cNvSpPr/>
              <p:nvPr/>
            </p:nvSpPr>
            <p:spPr>
              <a:xfrm rot="352232">
                <a:off x="998164" y="2166256"/>
                <a:ext cx="234882" cy="3537210"/>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31" name="Oval 230"/>
              <p:cNvSpPr/>
              <p:nvPr/>
            </p:nvSpPr>
            <p:spPr>
              <a:xfrm rot="8773843">
                <a:off x="815904" y="1595199"/>
                <a:ext cx="255850" cy="3537210"/>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32" name="Straight Connector 231"/>
              <p:cNvCxnSpPr>
                <a:stCxn id="231" idx="0"/>
                <a:endCxn id="230"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cxnSp>
        <p:nvCxnSpPr>
          <p:cNvPr id="237" name="Straight Arrow Connector 236">
            <a:extLst>
              <a:ext uri="{FF2B5EF4-FFF2-40B4-BE49-F238E27FC236}">
                <a16:creationId xmlns:a16="http://schemas.microsoft.com/office/drawing/2014/main" id="{9AD5C2B9-C7AA-4915-9734-9E7689D96450}"/>
              </a:ext>
            </a:extLst>
          </p:cNvPr>
          <p:cNvCxnSpPr/>
          <p:nvPr/>
        </p:nvCxnSpPr>
        <p:spPr bwMode="auto">
          <a:xfrm>
            <a:off x="6803382" y="3274907"/>
            <a:ext cx="2955498" cy="254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38" name="Group 237"/>
          <p:cNvGrpSpPr/>
          <p:nvPr/>
        </p:nvGrpSpPr>
        <p:grpSpPr>
          <a:xfrm>
            <a:off x="7807635" y="4149569"/>
            <a:ext cx="3008515" cy="2077771"/>
            <a:chOff x="7023246" y="5090184"/>
            <a:chExt cx="3713935" cy="2470882"/>
          </a:xfrm>
        </p:grpSpPr>
        <p:pic>
          <p:nvPicPr>
            <p:cNvPr id="239" name="Picture 3">
              <a:extLst>
                <a:ext uri="{FF2B5EF4-FFF2-40B4-BE49-F238E27FC236}">
                  <a16:creationId xmlns:a16="http://schemas.microsoft.com/office/drawing/2014/main" id="{47D79239-9A0A-4E40-BA7C-CA010E12F8E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305" t="53921" r="6620" b="4457"/>
            <a:stretch/>
          </p:blipFill>
          <p:spPr bwMode="auto">
            <a:xfrm>
              <a:off x="7023246" y="5090184"/>
              <a:ext cx="3713935" cy="2470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 name="Picture 3">
              <a:extLst>
                <a:ext uri="{FF2B5EF4-FFF2-40B4-BE49-F238E27FC236}">
                  <a16:creationId xmlns:a16="http://schemas.microsoft.com/office/drawing/2014/main" id="{FE01AFC4-D06C-4900-A050-FDC428591D1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0957" b="82795"/>
            <a:stretch/>
          </p:blipFill>
          <p:spPr bwMode="auto">
            <a:xfrm>
              <a:off x="7957482" y="5953561"/>
              <a:ext cx="1598193" cy="76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41" name="Picture 240">
            <a:extLst>
              <a:ext uri="{FF2B5EF4-FFF2-40B4-BE49-F238E27FC236}">
                <a16:creationId xmlns:a16="http://schemas.microsoft.com/office/drawing/2014/main" id="{874C18B5-428D-4118-B822-D7D450ED2FF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0550" t="28892" r="48425" b="62548"/>
          <a:stretch/>
        </p:blipFill>
        <p:spPr>
          <a:xfrm>
            <a:off x="9964143" y="4029051"/>
            <a:ext cx="617765" cy="248473"/>
          </a:xfrm>
          <a:prstGeom prst="rect">
            <a:avLst/>
          </a:prstGeom>
        </p:spPr>
      </p:pic>
      <p:pic>
        <p:nvPicPr>
          <p:cNvPr id="242" name="Picture 241">
            <a:extLst>
              <a:ext uri="{FF2B5EF4-FFF2-40B4-BE49-F238E27FC236}">
                <a16:creationId xmlns:a16="http://schemas.microsoft.com/office/drawing/2014/main" id="{874C18B5-428D-4118-B822-D7D450ED2FF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0550" t="28892" r="48425" b="62548"/>
          <a:stretch/>
        </p:blipFill>
        <p:spPr>
          <a:xfrm rot="10800000">
            <a:off x="10095035" y="5362516"/>
            <a:ext cx="721115" cy="290042"/>
          </a:xfrm>
          <a:prstGeom prst="rect">
            <a:avLst/>
          </a:prstGeom>
        </p:spPr>
      </p:pic>
      <p:sp>
        <p:nvSpPr>
          <p:cNvPr id="243" name="Right Bracket 242"/>
          <p:cNvSpPr/>
          <p:nvPr/>
        </p:nvSpPr>
        <p:spPr>
          <a:xfrm>
            <a:off x="2220570" y="5088928"/>
            <a:ext cx="199805" cy="670432"/>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endParaRPr kumimoji="0" lang="en-US" sz="1814" b="0" i="0" u="none" strike="noStrike" kern="1200" cap="none" spc="0" normalizeH="0" baseline="0" noProof="0">
              <a:ln>
                <a:noFill/>
              </a:ln>
              <a:solidFill>
                <a:prstClr val="black"/>
              </a:solidFill>
              <a:effectLst/>
              <a:uLnTx/>
              <a:uFillTx/>
              <a:latin typeface="Arial"/>
              <a:ea typeface="+mn-ea"/>
              <a:cs typeface="+mn-cs"/>
            </a:endParaRPr>
          </a:p>
        </p:txBody>
      </p:sp>
      <p:pic>
        <p:nvPicPr>
          <p:cNvPr id="24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3521" y="2680716"/>
            <a:ext cx="294875" cy="30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5" name="Straight Arrow Connector 244"/>
          <p:cNvCxnSpPr/>
          <p:nvPr/>
        </p:nvCxnSpPr>
        <p:spPr>
          <a:xfrm flipV="1">
            <a:off x="7235540" y="3268727"/>
            <a:ext cx="0" cy="209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a:off x="7422510" y="3014620"/>
            <a:ext cx="0" cy="2459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7" name="TextBox 246"/>
          <p:cNvSpPr txBox="1"/>
          <p:nvPr/>
        </p:nvSpPr>
        <p:spPr>
          <a:xfrm>
            <a:off x="8388875" y="3502687"/>
            <a:ext cx="1760418" cy="315599"/>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Days post </a:t>
            </a:r>
            <a:r>
              <a:rPr kumimoji="0" lang="nl-NL" sz="1451" b="0" i="0" u="none" strike="noStrike" kern="1200" cap="none" spc="0" normalizeH="0" baseline="0" noProof="0" dirty="0" err="1">
                <a:ln>
                  <a:noFill/>
                </a:ln>
                <a:solidFill>
                  <a:prstClr val="black"/>
                </a:solidFill>
                <a:effectLst/>
                <a:uLnTx/>
                <a:uFillTx/>
                <a:latin typeface="Arial"/>
                <a:ea typeface="+mn-ea"/>
                <a:cs typeface="+mn-cs"/>
              </a:rPr>
              <a:t>infection</a:t>
            </a:r>
            <a:endParaRPr kumimoji="0" lang="en-US" sz="1451"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48" name="Group 247"/>
          <p:cNvGrpSpPr/>
          <p:nvPr/>
        </p:nvGrpSpPr>
        <p:grpSpPr>
          <a:xfrm>
            <a:off x="10427616" y="3830272"/>
            <a:ext cx="233060" cy="1308029"/>
            <a:chOff x="2887475" y="1485350"/>
            <a:chExt cx="858969" cy="4787773"/>
          </a:xfrm>
        </p:grpSpPr>
        <p:grpSp>
          <p:nvGrpSpPr>
            <p:cNvPr id="249" name="Group 248"/>
            <p:cNvGrpSpPr/>
            <p:nvPr/>
          </p:nvGrpSpPr>
          <p:grpSpPr>
            <a:xfrm flipH="1">
              <a:off x="3294468" y="1485350"/>
              <a:ext cx="451976" cy="4787772"/>
              <a:chOff x="815901" y="1562073"/>
              <a:chExt cx="446593" cy="4787772"/>
            </a:xfrm>
          </p:grpSpPr>
          <p:sp>
            <p:nvSpPr>
              <p:cNvPr id="255" name="Oval 254"/>
              <p:cNvSpPr/>
              <p:nvPr/>
            </p:nvSpPr>
            <p:spPr>
              <a:xfrm rot="352232">
                <a:off x="998161" y="2133130"/>
                <a:ext cx="234883" cy="3603460"/>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56" name="Oval 255"/>
              <p:cNvSpPr/>
              <p:nvPr/>
            </p:nvSpPr>
            <p:spPr>
              <a:xfrm rot="8773843">
                <a:off x="815901" y="1562073"/>
                <a:ext cx="255848" cy="3603460"/>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57" name="Straight Connector 256"/>
              <p:cNvCxnSpPr>
                <a:stCxn id="256" idx="0"/>
                <a:endCxn id="255"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58" name="Oval 257"/>
              <p:cNvSpPr/>
              <p:nvPr/>
            </p:nvSpPr>
            <p:spPr>
              <a:xfrm rot="21062031">
                <a:off x="1020852" y="2746386"/>
                <a:ext cx="241642" cy="3603459"/>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50" name="Group 249"/>
            <p:cNvGrpSpPr/>
            <p:nvPr/>
          </p:nvGrpSpPr>
          <p:grpSpPr>
            <a:xfrm>
              <a:off x="2887475" y="1485350"/>
              <a:ext cx="480345" cy="4787773"/>
              <a:chOff x="815904" y="1562073"/>
              <a:chExt cx="446592" cy="4787773"/>
            </a:xfrm>
          </p:grpSpPr>
          <p:sp>
            <p:nvSpPr>
              <p:cNvPr id="251" name="Oval 250"/>
              <p:cNvSpPr/>
              <p:nvPr/>
            </p:nvSpPr>
            <p:spPr>
              <a:xfrm rot="21062031">
                <a:off x="1020857" y="2746386"/>
                <a:ext cx="241639" cy="3603460"/>
              </a:xfrm>
              <a:prstGeom prst="ellipse">
                <a:avLst/>
              </a:prstGeom>
              <a:solidFill>
                <a:schemeClr val="bg1">
                  <a:lumMod val="65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52" name="Oval 251"/>
              <p:cNvSpPr/>
              <p:nvPr/>
            </p:nvSpPr>
            <p:spPr>
              <a:xfrm rot="352232">
                <a:off x="998163" y="2133130"/>
                <a:ext cx="234881" cy="3603463"/>
              </a:xfrm>
              <a:prstGeom prst="ellipse">
                <a:avLst/>
              </a:prstGeom>
              <a:solidFill>
                <a:schemeClr val="bg1">
                  <a:lumMod val="50000"/>
                  <a:alpha val="98824"/>
                </a:scheme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253" name="Oval 252"/>
              <p:cNvSpPr/>
              <p:nvPr/>
            </p:nvSpPr>
            <p:spPr>
              <a:xfrm rot="8773843">
                <a:off x="815904" y="1562073"/>
                <a:ext cx="255849" cy="3603463"/>
              </a:xfrm>
              <a:prstGeom prst="ellipse">
                <a:avLst/>
              </a:prstGeom>
              <a:solidFill>
                <a:srgbClr val="FF0000">
                  <a:alpha val="98824"/>
                </a:srgbClr>
              </a:solidFill>
              <a:ln>
                <a:noFill/>
              </a:ln>
              <a:effectLst/>
              <a:scene3d>
                <a:camera prst="orthographicFront">
                  <a:rot lat="0" lon="0" rev="0"/>
                </a:camera>
                <a:lightRig rig="contrasting" dir="t">
                  <a:rot lat="0" lon="0" rev="7800000"/>
                </a:lightRig>
              </a:scene3d>
              <a:sp3d>
                <a:bevelT w="139700" h="139700"/>
              </a:sp3d>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cxnSp>
            <p:nvCxnSpPr>
              <p:cNvPr id="254" name="Straight Connector 253"/>
              <p:cNvCxnSpPr>
                <a:stCxn id="253" idx="0"/>
                <a:endCxn id="252" idx="0"/>
              </p:cNvCxnSpPr>
              <p:nvPr/>
            </p:nvCxnSpPr>
            <p:spPr>
              <a:xfrm>
                <a:off x="1069844" y="3554531"/>
                <a:ext cx="74955" cy="92983"/>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sp>
        <p:nvSpPr>
          <p:cNvPr id="259" name="TextBox 258"/>
          <p:cNvSpPr txBox="1"/>
          <p:nvPr/>
        </p:nvSpPr>
        <p:spPr>
          <a:xfrm>
            <a:off x="9744463" y="3079192"/>
            <a:ext cx="1143262"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814" b="0" i="0" u="none" strike="noStrike" kern="1200" cap="none" spc="0" normalizeH="0" baseline="0" noProof="0" dirty="0">
                <a:ln>
                  <a:noFill/>
                </a:ln>
                <a:solidFill>
                  <a:prstClr val="black"/>
                </a:solidFill>
                <a:effectLst/>
                <a:uLnTx/>
                <a:uFillTx/>
                <a:latin typeface="Arial"/>
                <a:ea typeface="+mn-ea"/>
                <a:cs typeface="+mn-cs"/>
              </a:rPr>
              <a:t>Survival?</a:t>
            </a:r>
            <a:endParaRPr kumimoji="0" lang="en-US" sz="1814"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TextBox 259"/>
          <p:cNvSpPr txBox="1"/>
          <p:nvPr/>
        </p:nvSpPr>
        <p:spPr>
          <a:xfrm>
            <a:off x="7593551" y="3234254"/>
            <a:ext cx="288862" cy="315599"/>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2</a:t>
            </a:r>
            <a:endParaRPr kumimoji="0" lang="en-US"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TextBox 260"/>
          <p:cNvSpPr txBox="1"/>
          <p:nvPr/>
        </p:nvSpPr>
        <p:spPr>
          <a:xfrm>
            <a:off x="8253545" y="3234254"/>
            <a:ext cx="288862" cy="315599"/>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4</a:t>
            </a:r>
            <a:endParaRPr kumimoji="0" lang="en-US"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TextBox 261"/>
          <p:cNvSpPr txBox="1"/>
          <p:nvPr/>
        </p:nvSpPr>
        <p:spPr>
          <a:xfrm>
            <a:off x="8913538" y="3234254"/>
            <a:ext cx="288862" cy="315599"/>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6</a:t>
            </a:r>
            <a:endParaRPr kumimoji="0" lang="en-US"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TextBox 262"/>
          <p:cNvSpPr txBox="1"/>
          <p:nvPr/>
        </p:nvSpPr>
        <p:spPr>
          <a:xfrm>
            <a:off x="9573530" y="3234254"/>
            <a:ext cx="288862" cy="315599"/>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451" b="0" i="0" u="none" strike="noStrike" kern="1200" cap="none" spc="0" normalizeH="0" baseline="0" noProof="0" dirty="0">
                <a:ln>
                  <a:noFill/>
                </a:ln>
                <a:solidFill>
                  <a:prstClr val="black"/>
                </a:solidFill>
                <a:effectLst/>
                <a:uLnTx/>
                <a:uFillTx/>
                <a:latin typeface="Arial"/>
                <a:ea typeface="+mn-ea"/>
                <a:cs typeface="+mn-cs"/>
              </a:rPr>
              <a:t>8</a:t>
            </a:r>
            <a:endParaRPr kumimoji="0" lang="en-US"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TextBox 263"/>
          <p:cNvSpPr txBox="1"/>
          <p:nvPr/>
        </p:nvSpPr>
        <p:spPr>
          <a:xfrm>
            <a:off x="5222379" y="4725249"/>
            <a:ext cx="1263487" cy="594650"/>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1" i="0" u="none" strike="noStrike" kern="1200" cap="none" spc="0" normalizeH="0" baseline="0" noProof="0" dirty="0">
                <a:ln>
                  <a:noFill/>
                </a:ln>
                <a:solidFill>
                  <a:srgbClr val="FF0000"/>
                </a:solidFill>
                <a:effectLst/>
                <a:uLnTx/>
                <a:uFillTx/>
                <a:latin typeface="Arial"/>
                <a:ea typeface="+mn-ea"/>
                <a:cs typeface="+mn-cs"/>
              </a:rPr>
              <a:t>HCAb-83</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632" b="1" i="0" u="none" strike="noStrike" kern="1200" cap="none" spc="0" normalizeH="0" baseline="0" noProof="0" dirty="0">
                <a:ln>
                  <a:noFill/>
                </a:ln>
                <a:solidFill>
                  <a:srgbClr val="FF0000"/>
                </a:solidFill>
                <a:effectLst/>
                <a:uLnTx/>
                <a:uFillTx/>
                <a:latin typeface="Arial"/>
                <a:ea typeface="+mn-ea"/>
                <a:cs typeface="+mn-cs"/>
              </a:rPr>
              <a:t>IC</a:t>
            </a:r>
            <a:r>
              <a:rPr kumimoji="0" lang="nl-NL" sz="1632" b="1" i="0" u="none" strike="noStrike" kern="1200" cap="none" spc="0" normalizeH="0" baseline="-25000" noProof="0" dirty="0">
                <a:ln>
                  <a:noFill/>
                </a:ln>
                <a:solidFill>
                  <a:srgbClr val="FF0000"/>
                </a:solidFill>
                <a:effectLst/>
                <a:uLnTx/>
                <a:uFillTx/>
                <a:latin typeface="Arial"/>
                <a:ea typeface="+mn-ea"/>
                <a:cs typeface="+mn-cs"/>
              </a:rPr>
              <a:t>50</a:t>
            </a:r>
            <a:r>
              <a:rPr kumimoji="0" lang="nl-NL" sz="1632" b="1" i="0" u="none" strike="noStrike" kern="1200" cap="none" spc="0" normalizeH="0" baseline="0" noProof="0" dirty="0">
                <a:ln>
                  <a:noFill/>
                </a:ln>
                <a:solidFill>
                  <a:srgbClr val="FF0000"/>
                </a:solidFill>
                <a:effectLst/>
                <a:uLnTx/>
                <a:uFillTx/>
                <a:latin typeface="Arial"/>
                <a:ea typeface="+mn-ea"/>
                <a:cs typeface="+mn-cs"/>
              </a:rPr>
              <a:t>=30 </a:t>
            </a:r>
            <a:r>
              <a:rPr kumimoji="0" lang="nl-NL" sz="1632" b="1" i="0" u="none" strike="noStrike" kern="1200" cap="none" spc="0" normalizeH="0" baseline="0" noProof="0" dirty="0" err="1">
                <a:ln>
                  <a:noFill/>
                </a:ln>
                <a:solidFill>
                  <a:srgbClr val="FF0000"/>
                </a:solidFill>
                <a:effectLst/>
                <a:uLnTx/>
                <a:uFillTx/>
                <a:latin typeface="Arial"/>
                <a:ea typeface="+mn-ea"/>
                <a:cs typeface="+mn-cs"/>
              </a:rPr>
              <a:t>pM</a:t>
            </a:r>
            <a:endParaRPr kumimoji="0" lang="en-US" sz="1632" b="1" i="0" u="none" strike="noStrike" kern="1200" cap="none" spc="0" normalizeH="0" baseline="0" noProof="0" dirty="0">
              <a:ln>
                <a:noFill/>
              </a:ln>
              <a:solidFill>
                <a:srgbClr val="FF0000"/>
              </a:solidFill>
              <a:effectLst/>
              <a:uLnTx/>
              <a:uFillTx/>
              <a:latin typeface="Arial"/>
              <a:ea typeface="+mn-ea"/>
              <a:cs typeface="+mn-cs"/>
            </a:endParaRPr>
          </a:p>
        </p:txBody>
      </p:sp>
      <p:sp>
        <p:nvSpPr>
          <p:cNvPr id="265" name="TextBox 264"/>
          <p:cNvSpPr txBox="1"/>
          <p:nvPr/>
        </p:nvSpPr>
        <p:spPr>
          <a:xfrm>
            <a:off x="6465872" y="3395198"/>
            <a:ext cx="686406" cy="678647"/>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270" b="0" i="0" u="none" strike="noStrike" kern="1200" cap="none" spc="0" normalizeH="0" baseline="0" noProof="0" dirty="0">
                <a:ln>
                  <a:noFill/>
                </a:ln>
                <a:solidFill>
                  <a:prstClr val="black"/>
                </a:solidFill>
                <a:effectLst/>
                <a:uLnTx/>
                <a:uFillTx/>
                <a:latin typeface="Arial"/>
                <a:ea typeface="+mn-ea"/>
                <a:cs typeface="+mn-cs"/>
              </a:rPr>
              <a:t>20 </a:t>
            </a:r>
            <a:r>
              <a:rPr kumimoji="0" lang="nl-NL" sz="1270" b="0" i="0" u="none" strike="noStrike" kern="1200" cap="none" spc="0" normalizeH="0" baseline="0" noProof="0" dirty="0" err="1">
                <a:ln>
                  <a:noFill/>
                </a:ln>
                <a:solidFill>
                  <a:prstClr val="black"/>
                </a:solidFill>
                <a:effectLst/>
                <a:uLnTx/>
                <a:uFillTx/>
                <a:latin typeface="Arial"/>
                <a:ea typeface="+mn-ea"/>
                <a:cs typeface="+mn-cs"/>
              </a:rPr>
              <a:t>ug</a:t>
            </a:r>
            <a:endParaRPr kumimoji="0" lang="nl-NL" sz="127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270" b="0" i="0" u="none" strike="noStrike" kern="1200" cap="none" spc="0" normalizeH="0" baseline="0" noProof="0" dirty="0">
                <a:ln>
                  <a:noFill/>
                </a:ln>
                <a:solidFill>
                  <a:prstClr val="black"/>
                </a:solidFill>
                <a:effectLst/>
                <a:uLnTx/>
                <a:uFillTx/>
                <a:latin typeface="Arial"/>
                <a:ea typeface="+mn-ea"/>
                <a:cs typeface="+mn-cs"/>
              </a:rPr>
              <a:t>200 </a:t>
            </a:r>
            <a:r>
              <a:rPr kumimoji="0" lang="nl-NL" sz="1270" b="0" i="0" u="none" strike="noStrike" kern="1200" cap="none" spc="0" normalizeH="0" baseline="0" noProof="0" dirty="0" err="1">
                <a:ln>
                  <a:noFill/>
                </a:ln>
                <a:solidFill>
                  <a:prstClr val="black"/>
                </a:solidFill>
                <a:effectLst/>
                <a:uLnTx/>
                <a:uFillTx/>
                <a:latin typeface="Arial"/>
                <a:ea typeface="+mn-ea"/>
                <a:cs typeface="+mn-cs"/>
              </a:rPr>
              <a:t>ug</a:t>
            </a:r>
            <a:endParaRPr kumimoji="0" lang="nl-NL" sz="127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nl-NL" sz="1270" b="0" i="0" u="none" strike="noStrike" kern="1200" cap="none" spc="0" normalizeH="0" baseline="0" noProof="0" dirty="0">
                <a:ln>
                  <a:noFill/>
                </a:ln>
                <a:solidFill>
                  <a:prstClr val="black"/>
                </a:solidFill>
                <a:effectLst/>
                <a:uLnTx/>
                <a:uFillTx/>
                <a:latin typeface="Arial"/>
                <a:ea typeface="+mn-ea"/>
                <a:cs typeface="+mn-cs"/>
              </a:rPr>
              <a:t>control</a:t>
            </a:r>
            <a:endParaRPr kumimoji="0" lang="en-US" sz="127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Rectangle 265"/>
          <p:cNvSpPr/>
          <p:nvPr/>
        </p:nvSpPr>
        <p:spPr>
          <a:xfrm>
            <a:off x="1255177" y="4321679"/>
            <a:ext cx="5125500" cy="700100"/>
          </a:xfrm>
          <a:prstGeom prst="rect">
            <a:avLst/>
          </a:prstGeom>
          <a:solidFill>
            <a:srgbClr val="FFFFFF">
              <a:alpha val="60000"/>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US" sz="3264" b="0" i="0" u="none" strike="noStrike" kern="1200" cap="none" spc="0" normalizeH="0" baseline="0" noProof="0">
              <a:ln>
                <a:noFill/>
              </a:ln>
              <a:solidFill>
                <a:prstClr val="black"/>
              </a:solidFill>
              <a:effectLst/>
              <a:uLnTx/>
              <a:uFillTx/>
              <a:latin typeface="Arial"/>
              <a:ea typeface="+mn-ea"/>
              <a:cs typeface="+mn-cs"/>
            </a:endParaRPr>
          </a:p>
        </p:txBody>
      </p:sp>
      <p:sp>
        <p:nvSpPr>
          <p:cNvPr id="201" name="TextBox 200">
            <a:extLst>
              <a:ext uri="{FF2B5EF4-FFF2-40B4-BE49-F238E27FC236}">
                <a16:creationId xmlns:a16="http://schemas.microsoft.com/office/drawing/2014/main" id="{0886D583-4300-47B3-B13D-EB9CD790169A}"/>
              </a:ext>
            </a:extLst>
          </p:cNvPr>
          <p:cNvSpPr txBox="1"/>
          <p:nvPr/>
        </p:nvSpPr>
        <p:spPr>
          <a:xfrm>
            <a:off x="6030102" y="4169585"/>
            <a:ext cx="1860953" cy="765290"/>
          </a:xfrm>
          <a:prstGeom prst="rect">
            <a:avLst/>
          </a:prstGeom>
          <a:noFill/>
        </p:spPr>
        <p:txBody>
          <a:bodyPr wrap="square" lIns="94568" tIns="47284" rIns="94568" bIns="47284"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0" i="0" u="none" strike="noStrike" kern="1200" cap="none" spc="0" normalizeH="0" baseline="0" noProof="0" dirty="0">
                <a:ln>
                  <a:noFill/>
                </a:ln>
                <a:solidFill>
                  <a:prstClr val="black">
                    <a:lumMod val="75000"/>
                    <a:lumOff val="25000"/>
                  </a:prstClr>
                </a:solidFill>
                <a:effectLst/>
                <a:uLnTx/>
                <a:uFillTx/>
                <a:latin typeface="Arial"/>
                <a:ea typeface="+mn-ea"/>
                <a:cs typeface="+mn-cs"/>
              </a:rPr>
              <a:t>Prophylactically </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n-US" sz="1451" b="0" i="0" u="none" strike="noStrike" kern="1200" cap="none" spc="0" normalizeH="0" baseline="0" noProof="0" dirty="0">
                <a:ln>
                  <a:noFill/>
                </a:ln>
                <a:solidFill>
                  <a:prstClr val="black">
                    <a:lumMod val="75000"/>
                    <a:lumOff val="25000"/>
                  </a:prstClr>
                </a:solidFill>
                <a:effectLst/>
                <a:uLnTx/>
                <a:uFillTx/>
                <a:latin typeface="Arial"/>
                <a:ea typeface="+mn-ea"/>
                <a:cs typeface="+mn-cs"/>
              </a:rPr>
              <a:t>6hr before challenge</a:t>
            </a:r>
          </a:p>
        </p:txBody>
      </p:sp>
      <p:pic>
        <p:nvPicPr>
          <p:cNvPr id="267" name="Picture 266">
            <a:extLst>
              <a:ext uri="{FF2B5EF4-FFF2-40B4-BE49-F238E27FC236}">
                <a16:creationId xmlns:a16="http://schemas.microsoft.com/office/drawing/2014/main" id="{874C18B5-428D-4118-B822-D7D450ED2FF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40550" t="28892" r="48425" b="62548"/>
          <a:stretch/>
        </p:blipFill>
        <p:spPr>
          <a:xfrm>
            <a:off x="6054354" y="3031523"/>
            <a:ext cx="1017803" cy="409374"/>
          </a:xfrm>
          <a:prstGeom prst="rect">
            <a:avLst/>
          </a:prstGeom>
        </p:spPr>
      </p:pic>
    </p:spTree>
    <p:extLst>
      <p:ext uri="{BB962C8B-B14F-4D97-AF65-F5344CB8AC3E}">
        <p14:creationId xmlns:p14="http://schemas.microsoft.com/office/powerpoint/2010/main" val="2078230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1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9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81"/>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82"/>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8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84"/>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7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73"/>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7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8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7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80"/>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7"/>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1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hidden"/>
                                      </p:to>
                                    </p:set>
                                  </p:childTnLst>
                                </p:cTn>
                              </p:par>
                              <p:par>
                                <p:cTn id="119" presetID="1" presetClass="exit"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1"/>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2"/>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0"/>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1"/>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16"/>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7"/>
                                        </p:tgtEl>
                                        <p:attrNameLst>
                                          <p:attrName>style.visibility</p:attrName>
                                        </p:attrNameLst>
                                      </p:cBhvr>
                                      <p:to>
                                        <p:strVal val="hidden"/>
                                      </p:to>
                                    </p:set>
                                  </p:childTnLst>
                                </p:cTn>
                              </p:par>
                              <p:par>
                                <p:cTn id="135" presetID="1" presetClass="exit"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60"/>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6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9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92"/>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9"/>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4098"/>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4"/>
                                        </p:tgtEl>
                                        <p:attrNameLst>
                                          <p:attrName>style.visibility</p:attrName>
                                        </p:attrNameLst>
                                      </p:cBhvr>
                                      <p:to>
                                        <p:strVal val="hidden"/>
                                      </p:to>
                                    </p:set>
                                  </p:childTnLst>
                                </p:cTn>
                              </p:par>
                              <p:par>
                                <p:cTn id="153" presetID="1" presetClass="entr" presetSubtype="0" fill="hold" grpId="0" nodeType="withEffect">
                                  <p:stCondLst>
                                    <p:cond delay="0"/>
                                  </p:stCondLst>
                                  <p:childTnLst>
                                    <p:set>
                                      <p:cBhvr>
                                        <p:cTn id="154" dur="1" fill="hold">
                                          <p:stCondLst>
                                            <p:cond delay="0"/>
                                          </p:stCondLst>
                                        </p:cTn>
                                        <p:tgtEl>
                                          <p:spTgt spid="19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9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9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4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3"/>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04"/>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97"/>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9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00"/>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21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6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20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94"/>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26"/>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6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237"/>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45"/>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4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4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5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6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6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6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63"/>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44"/>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66"/>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24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48"/>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42"/>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8" grpId="0"/>
      <p:bldP spid="44" grpId="0" animBg="1"/>
      <p:bldP spid="44" grpId="1" animBg="1"/>
      <p:bldP spid="16" grpId="0"/>
      <p:bldP spid="16" grpId="1"/>
      <p:bldP spid="57" grpId="0" animBg="1"/>
      <p:bldP spid="57" grpId="1" animBg="1"/>
      <p:bldP spid="58" grpId="0" animBg="1"/>
      <p:bldP spid="58" grpId="1" animBg="1"/>
      <p:bldP spid="59" grpId="0" animBg="1"/>
      <p:bldP spid="59" grpId="1" animBg="1"/>
      <p:bldP spid="60" grpId="0" animBg="1"/>
      <p:bldP spid="60" grpId="1" animBg="1"/>
      <p:bldP spid="9" grpId="0"/>
      <p:bldP spid="171" grpId="0"/>
      <p:bldP spid="171" grpId="1"/>
      <p:bldGraphic spid="172" grpId="0">
        <p:bldAsOne/>
      </p:bldGraphic>
      <p:bldGraphic spid="172" grpId="1">
        <p:bldAsOne/>
      </p:bldGraphic>
      <p:bldGraphic spid="173" grpId="0">
        <p:bldAsOne/>
      </p:bldGraphic>
      <p:bldGraphic spid="173" grpId="1">
        <p:bldAsOne/>
      </p:bldGraphic>
      <p:bldGraphic spid="173" grpId="2">
        <p:bldAsOne/>
      </p:bldGraphic>
      <p:bldP spid="180" grpId="0"/>
      <p:bldP spid="180" grpId="1"/>
      <p:bldP spid="184" grpId="0"/>
      <p:bldP spid="184" grpId="1"/>
      <p:bldP spid="185" grpId="0"/>
      <p:bldP spid="185" grpId="1"/>
      <p:bldP spid="186" grpId="0"/>
      <p:bldP spid="186" grpId="1"/>
      <p:bldP spid="190" grpId="0"/>
      <p:bldP spid="190" grpId="1"/>
      <p:bldP spid="22" grpId="0" animBg="1"/>
      <p:bldP spid="22" grpId="1" animBg="1"/>
      <p:bldP spid="191" grpId="0"/>
      <p:bldP spid="192" grpId="0"/>
      <p:bldP spid="193" grpId="0"/>
      <p:bldP spid="194" grpId="0"/>
      <p:bldP spid="195" grpId="0" animBg="1"/>
      <p:bldP spid="197" grpId="0"/>
      <p:bldP spid="198" grpId="0"/>
      <p:bldP spid="202" grpId="0" animBg="1"/>
      <p:bldP spid="203" grpId="0"/>
      <p:bldP spid="243" grpId="0" animBg="1"/>
      <p:bldP spid="247" grpId="0"/>
      <p:bldP spid="259" grpId="0"/>
      <p:bldP spid="260" grpId="0"/>
      <p:bldP spid="261" grpId="0"/>
      <p:bldP spid="262" grpId="0"/>
      <p:bldP spid="263" grpId="0"/>
      <p:bldP spid="264" grpId="0"/>
      <p:bldP spid="265" grpId="0"/>
      <p:bldP spid="266" grpId="0" animBg="1"/>
      <p:bldP spid="201"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839261" y="1486808"/>
            <a:ext cx="8512039" cy="3433716"/>
          </a:xfrm>
        </p:spPr>
        <p:txBody>
          <a:bodyPr/>
          <a:lstStyle/>
          <a:p>
            <a:r>
              <a:rPr lang="en-US" dirty="0"/>
              <a:t>MERS-</a:t>
            </a:r>
            <a:r>
              <a:rPr lang="en-US" dirty="0" err="1"/>
              <a:t>CoV</a:t>
            </a:r>
            <a:r>
              <a:rPr lang="en-US" dirty="0"/>
              <a:t> neutralizing </a:t>
            </a:r>
            <a:r>
              <a:rPr lang="en-US" dirty="0" err="1"/>
              <a:t>nanobodies</a:t>
            </a:r>
            <a:r>
              <a:rPr lang="en-US" dirty="0"/>
              <a:t> blocked MERS-</a:t>
            </a:r>
            <a:r>
              <a:rPr lang="en-US" dirty="0" err="1"/>
              <a:t>CoV</a:t>
            </a:r>
            <a:r>
              <a:rPr lang="en-US" dirty="0"/>
              <a:t> infection at </a:t>
            </a:r>
            <a:r>
              <a:rPr lang="en-US" dirty="0" err="1"/>
              <a:t>picomolar</a:t>
            </a:r>
            <a:r>
              <a:rPr lang="en-US" dirty="0"/>
              <a:t> concentrations</a:t>
            </a:r>
          </a:p>
          <a:p>
            <a:endParaRPr lang="en-US" dirty="0"/>
          </a:p>
          <a:p>
            <a:r>
              <a:rPr lang="en-US" dirty="0"/>
              <a:t>When fused to a human Fc , these </a:t>
            </a:r>
            <a:r>
              <a:rPr lang="en-US" dirty="0" err="1"/>
              <a:t>nanobodies</a:t>
            </a:r>
            <a:r>
              <a:rPr lang="en-US" dirty="0"/>
              <a:t> protected mice against a lethal challenge with MERS-</a:t>
            </a:r>
            <a:r>
              <a:rPr lang="en-US" dirty="0" err="1"/>
              <a:t>CoV</a:t>
            </a:r>
            <a:endParaRPr lang="en-US" dirty="0"/>
          </a:p>
          <a:p>
            <a:endParaRPr lang="en-US" dirty="0"/>
          </a:p>
          <a:p>
            <a:r>
              <a:rPr lang="en-US" dirty="0"/>
              <a:t>Due to their high affinity, </a:t>
            </a:r>
            <a:r>
              <a:rPr lang="en-US" i="1" dirty="0"/>
              <a:t>in vivo </a:t>
            </a:r>
            <a:r>
              <a:rPr lang="en-US" dirty="0"/>
              <a:t>stability and efficacy, these MERS-</a:t>
            </a:r>
            <a:r>
              <a:rPr lang="en-US" dirty="0" err="1"/>
              <a:t>CoV</a:t>
            </a:r>
            <a:r>
              <a:rPr lang="en-US" dirty="0"/>
              <a:t>-specific </a:t>
            </a:r>
            <a:r>
              <a:rPr lang="en-US" dirty="0" err="1"/>
              <a:t>cHCAbs</a:t>
            </a:r>
            <a:r>
              <a:rPr lang="en-US" dirty="0"/>
              <a:t> could be promising candidates for the development of MERS-</a:t>
            </a:r>
            <a:r>
              <a:rPr lang="en-US" dirty="0" err="1"/>
              <a:t>CoV</a:t>
            </a:r>
            <a:r>
              <a:rPr lang="en-US" dirty="0"/>
              <a:t> intervention measures</a:t>
            </a:r>
            <a:endParaRPr lang="en-GB" dirty="0"/>
          </a:p>
        </p:txBody>
      </p:sp>
      <p:sp>
        <p:nvSpPr>
          <p:cNvPr id="4" name="Title 3"/>
          <p:cNvSpPr>
            <a:spLocks noGrp="1"/>
          </p:cNvSpPr>
          <p:nvPr>
            <p:ph type="ctrTitle"/>
          </p:nvPr>
        </p:nvSpPr>
        <p:spPr>
          <a:xfrm>
            <a:off x="1850058" y="473628"/>
            <a:ext cx="8512039" cy="423193"/>
          </a:xfrm>
        </p:spPr>
        <p:txBody>
          <a:bodyPr/>
          <a:lstStyle/>
          <a:p>
            <a:r>
              <a:rPr lang="it-IT" dirty="0"/>
              <a:t>Conclusions</a:t>
            </a:r>
            <a:endParaRPr lang="en-GB" dirty="0"/>
          </a:p>
        </p:txBody>
      </p:sp>
    </p:spTree>
    <p:extLst>
      <p:ext uri="{BB962C8B-B14F-4D97-AF65-F5344CB8AC3E}">
        <p14:creationId xmlns:p14="http://schemas.microsoft.com/office/powerpoint/2010/main" val="4292877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IMI_ppt_template">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Widescreen</PresentationFormat>
  <Paragraphs>119</Paragraphs>
  <Slides>5</Slides>
  <Notes>3</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Arial Regular</vt:lpstr>
      <vt:lpstr>Calibri</vt:lpstr>
      <vt:lpstr>Helvetica</vt:lpstr>
      <vt:lpstr>Times New Roman</vt:lpstr>
      <vt:lpstr>Wingdings</vt:lpstr>
      <vt:lpstr>IMI_ppt_template</vt:lpstr>
      <vt:lpstr>IMI Chart background</vt:lpstr>
      <vt:lpstr>PowerPoint Presentation</vt:lpstr>
      <vt:lpstr>Middle East respiratory syndrome coronavirus (MERS-CoV)</vt:lpstr>
      <vt:lpstr>MERS-CoV neutralizing antibodies</vt:lpstr>
      <vt:lpstr>MERS-CoV neutralizing nanobodies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AMERKAD Nassima ( IMI )</dc:creator>
  <cp:lastModifiedBy>AMERKAD Nassima ( IMI )</cp:lastModifiedBy>
  <cp:revision>1</cp:revision>
  <dcterms:created xsi:type="dcterms:W3CDTF">2018-10-29T14:29:17Z</dcterms:created>
  <dcterms:modified xsi:type="dcterms:W3CDTF">2018-10-29T14:29:26Z</dcterms:modified>
</cp:coreProperties>
</file>