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D808A-DB5D-4F2F-893A-1FA8EC179B81}"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BD820-EFDC-46B1-83C1-46AA676B9ADA}" type="slidenum">
              <a:rPr lang="en-GB" smtClean="0"/>
              <a:t>‹#›</a:t>
            </a:fld>
            <a:endParaRPr lang="en-GB"/>
          </a:p>
        </p:txBody>
      </p:sp>
    </p:spTree>
    <p:extLst>
      <p:ext uri="{BB962C8B-B14F-4D97-AF65-F5344CB8AC3E}">
        <p14:creationId xmlns:p14="http://schemas.microsoft.com/office/powerpoint/2010/main" val="223354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189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08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375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74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497754" rtl="0" eaLnBrk="1" fontAlgn="auto" latinLnBrk="0" hangingPunct="1">
              <a:lnSpc>
                <a:spcPct val="100000"/>
              </a:lnSpc>
              <a:spcBef>
                <a:spcPts val="0"/>
              </a:spcBef>
              <a:spcAft>
                <a:spcPts val="0"/>
              </a:spcAft>
              <a:buClrTx/>
              <a:buSzTx/>
              <a:buFontTx/>
              <a:buNone/>
              <a:tabLst/>
              <a:defRPr/>
            </a:pPr>
            <a:fld id="{E5EA5B81-CE3A-BE4C-B251-2A30BC2929FE}" type="slidenum">
              <a:rPr kumimoji="0" lang="it-IT" sz="1200" b="0" i="0" u="none" strike="noStrike" kern="1200" cap="none" spc="0" normalizeH="0" baseline="0" noProof="0">
                <a:ln>
                  <a:noFill/>
                </a:ln>
                <a:solidFill>
                  <a:prstClr val="black"/>
                </a:solidFill>
                <a:effectLst/>
                <a:uLnTx/>
                <a:uFillTx/>
                <a:latin typeface="Calibri"/>
                <a:ea typeface="+mn-ea"/>
                <a:cs typeface="+mn-cs"/>
              </a:rPr>
              <a:pPr marL="0" marR="0" lvl="0" indent="0" algn="r" defTabSz="497754"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76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34811"/>
            <a:ext cx="9039427" cy="2842995"/>
          </a:xfrm>
          <a:prstGeom prst="rect">
            <a:avLst/>
          </a:prstGeom>
          <a:solidFill>
            <a:srgbClr val="006B8B"/>
          </a:solidFill>
        </p:spPr>
        <p:txBody>
          <a:bodyPr vert="horz" lIns="360000" tIns="360000" rIns="360000" bIns="360000" anchor="ctr" anchorCtr="0">
            <a:spAutoFit/>
          </a:bodyPr>
          <a:lstStyle>
            <a:lvl1pPr marL="0" indent="0" algn="l">
              <a:lnSpc>
                <a:spcPts val="3264"/>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230189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Horizont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8" y="1786562"/>
            <a:ext cx="10707157" cy="887780"/>
          </a:xfrm>
          <a:prstGeom prst="rect">
            <a:avLst/>
          </a:prstGeom>
          <a:solidFill>
            <a:srgbClr val="C8E3E2">
              <a:alpha val="98824"/>
            </a:srgbClr>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 </a:t>
            </a:r>
            <a:br>
              <a:rPr lang="it-IT" dirty="0"/>
            </a:br>
            <a:r>
              <a:rPr lang="it-IT" dirty="0"/>
              <a:t>Paragraph line spacing is 26pt. Left alignment. Text colour is black.</a:t>
            </a:r>
          </a:p>
        </p:txBody>
      </p:sp>
      <p:sp>
        <p:nvSpPr>
          <p:cNvPr id="11" name="Segnaposto testo 13"/>
          <p:cNvSpPr>
            <a:spLocks noGrp="1"/>
          </p:cNvSpPr>
          <p:nvPr>
            <p:ph type="body" sz="quarter" idx="15" hasCustomPrompt="1"/>
          </p:nvPr>
        </p:nvSpPr>
        <p:spPr>
          <a:xfrm>
            <a:off x="755098" y="2764855"/>
            <a:ext cx="10707157" cy="887780"/>
          </a:xfrm>
          <a:prstGeom prst="rect">
            <a:avLst/>
          </a:prstGeom>
          <a:solidFill>
            <a:srgbClr val="F9E49D"/>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2" name="Segnaposto testo 13"/>
          <p:cNvSpPr>
            <a:spLocks noGrp="1"/>
          </p:cNvSpPr>
          <p:nvPr>
            <p:ph type="body" sz="quarter" idx="16" hasCustomPrompt="1"/>
          </p:nvPr>
        </p:nvSpPr>
        <p:spPr>
          <a:xfrm>
            <a:off x="755098" y="3730821"/>
            <a:ext cx="10707157" cy="887780"/>
          </a:xfrm>
          <a:prstGeom prst="rect">
            <a:avLst/>
          </a:prstGeom>
          <a:solidFill>
            <a:srgbClr val="DFD99F"/>
          </a:solidFill>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3" name="Segnaposto testo 13"/>
          <p:cNvSpPr>
            <a:spLocks noGrp="1"/>
          </p:cNvSpPr>
          <p:nvPr>
            <p:ph type="body" sz="quarter" idx="17" hasCustomPrompt="1"/>
          </p:nvPr>
        </p:nvSpPr>
        <p:spPr>
          <a:xfrm>
            <a:off x="755096" y="4696787"/>
            <a:ext cx="10693576" cy="887780"/>
          </a:xfrm>
          <a:prstGeom prst="rect">
            <a:avLst/>
          </a:prstGeom>
          <a:solidFill>
            <a:srgbClr val="E6EBCE"/>
          </a:solidFill>
          <a:ln>
            <a:solidFill>
              <a:srgbClr val="C2C4C0"/>
            </a:solidFill>
          </a:ln>
        </p:spPr>
        <p:txBody>
          <a:bodyPr vert="horz" wrap="square" lIns="108000" tIns="108000" rIns="108000" bIns="108000">
            <a:spAutoFit/>
          </a:bodyPr>
          <a:lstStyle>
            <a:lvl1pPr marL="0" indent="0">
              <a:lnSpc>
                <a:spcPct val="100000"/>
              </a:lnSpc>
              <a:buNone/>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24pt.</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is Arial bold 36pt, paragraph line spacing is 36pt, left alignment. </a:t>
            </a:r>
          </a:p>
        </p:txBody>
      </p:sp>
    </p:spTree>
    <p:extLst>
      <p:ext uri="{BB962C8B-B14F-4D97-AF65-F5344CB8AC3E}">
        <p14:creationId xmlns:p14="http://schemas.microsoft.com/office/powerpoint/2010/main" val="147041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Vertical Boxes">
    <p:spTree>
      <p:nvGrpSpPr>
        <p:cNvPr id="1" name=""/>
        <p:cNvGrpSpPr/>
        <p:nvPr/>
      </p:nvGrpSpPr>
      <p:grpSpPr>
        <a:xfrm>
          <a:off x="0" y="0"/>
          <a:ext cx="0" cy="0"/>
          <a:chOff x="0" y="0"/>
          <a:chExt cx="0" cy="0"/>
        </a:xfrm>
      </p:grpSpPr>
      <p:sp>
        <p:nvSpPr>
          <p:cNvPr id="10" name="Segnaposto testo 13"/>
          <p:cNvSpPr>
            <a:spLocks noGrp="1"/>
          </p:cNvSpPr>
          <p:nvPr>
            <p:ph type="body" sz="quarter" idx="13" hasCustomPrompt="1"/>
          </p:nvPr>
        </p:nvSpPr>
        <p:spPr>
          <a:xfrm>
            <a:off x="755097" y="1800857"/>
            <a:ext cx="5143309" cy="3211976"/>
          </a:xfrm>
          <a:prstGeom prst="rect">
            <a:avLst/>
          </a:prstGeom>
          <a:solidFill>
            <a:srgbClr val="F5D7A5">
              <a:alpha val="98824"/>
            </a:srgbClr>
          </a:solidFill>
        </p:spPr>
        <p:txBody>
          <a:bodyPr vert="horz" wrap="square" lIns="108000" tIns="108000" rIns="108000" bIns="108000">
            <a:spAutoFit/>
          </a:bodyPr>
          <a:lstStyle>
            <a:lvl1pPr marL="0" marR="0" indent="0" algn="l" defTabSz="414589" rtl="0" eaLnBrk="1" fontAlgn="auto" latinLnBrk="0" hangingPunct="1">
              <a:lnSpc>
                <a:spcPct val="100000"/>
              </a:lnSpc>
              <a:spcBef>
                <a:spcPct val="20000"/>
              </a:spcBef>
              <a:spcAft>
                <a:spcPts val="0"/>
              </a:spcAft>
              <a:buClrTx/>
              <a:buSzTx/>
              <a:buFont typeface="Arial"/>
              <a:buNone/>
              <a:tabLst/>
              <a:defRPr sz="3264"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223809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 Vertical boxes for text &amp; photo">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755097" y="1800873"/>
            <a:ext cx="5142623" cy="3714030"/>
          </a:xfrm>
          <a:prstGeom prst="rect">
            <a:avLst/>
          </a:prstGeom>
        </p:spPr>
        <p:txBody>
          <a:bodyPr/>
          <a:lstStyle/>
          <a:p>
            <a:endParaRPr lang="en-GB"/>
          </a:p>
        </p:txBody>
      </p:sp>
      <p:sp>
        <p:nvSpPr>
          <p:cNvPr id="1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egnaposto testo 13"/>
          <p:cNvSpPr>
            <a:spLocks noGrp="1"/>
          </p:cNvSpPr>
          <p:nvPr>
            <p:ph type="body" sz="quarter" idx="14" hasCustomPrompt="1"/>
          </p:nvPr>
        </p:nvSpPr>
        <p:spPr>
          <a:xfrm>
            <a:off x="6329997" y="1800857"/>
            <a:ext cx="5105095" cy="3211976"/>
          </a:xfrm>
          <a:prstGeom prst="rect">
            <a:avLst/>
          </a:prstGeom>
          <a:solidFill>
            <a:srgbClr val="D5D4D0">
              <a:alpha val="98824"/>
            </a:srgbClr>
          </a:solidFill>
        </p:spPr>
        <p:txBody>
          <a:bodyPr vert="horz" wrap="square" lIns="108000" tIns="108000" rIns="108000" bIns="108000">
            <a:spAutoFit/>
          </a:bodyPr>
          <a:lstStyle>
            <a:lvl1pPr marL="0" indent="0">
              <a:lnSpc>
                <a:spcPct val="100000"/>
              </a:lnSpc>
              <a:buNone/>
              <a:defRPr sz="3264" b="0"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dirty="0"/>
              <a:t>Coloured text box. Font is Arial regular, bold and italic, 36pt. </a:t>
            </a:r>
            <a:br>
              <a:rPr lang="it-IT" dirty="0"/>
            </a:br>
            <a:r>
              <a:rPr lang="it-IT" dirty="0"/>
              <a:t>Paragraph line spacing is 26pt. Left alignment. Text colour is black.</a:t>
            </a:r>
          </a:p>
        </p:txBody>
      </p:sp>
    </p:spTree>
    <p:extLst>
      <p:ext uri="{BB962C8B-B14F-4D97-AF65-F5344CB8AC3E}">
        <p14:creationId xmlns:p14="http://schemas.microsoft.com/office/powerpoint/2010/main" val="61328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rtitle + Title + Image + Capion">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6" y="877406"/>
            <a:ext cx="10693576"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image-chart. Font is Arial bold, 36pt, left alignment. Text colour is black.</a:t>
            </a:r>
          </a:p>
        </p:txBody>
      </p:sp>
      <p:sp>
        <p:nvSpPr>
          <p:cNvPr id="11" name="Sottotitolo 2"/>
          <p:cNvSpPr>
            <a:spLocks noGrp="1"/>
          </p:cNvSpPr>
          <p:nvPr>
            <p:ph type="subTitle" idx="1" hasCustomPrompt="1"/>
          </p:nvPr>
        </p:nvSpPr>
        <p:spPr>
          <a:xfrm>
            <a:off x="755096" y="473843"/>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a:latin typeface="Arial"/>
                <a:cs typeface="Arial"/>
              </a:rPr>
              <a:t>Surtitle of the chart. Font is Arial regular and italic, 24pt. Dark grey. </a:t>
            </a:r>
            <a:endParaRPr lang="it-IT"/>
          </a:p>
        </p:txBody>
      </p:sp>
      <p:sp>
        <p:nvSpPr>
          <p:cNvPr id="12" name="Segnaposto testo 13"/>
          <p:cNvSpPr>
            <a:spLocks noGrp="1"/>
          </p:cNvSpPr>
          <p:nvPr>
            <p:ph type="body" sz="quarter" idx="13" hasCustomPrompt="1"/>
          </p:nvPr>
        </p:nvSpPr>
        <p:spPr>
          <a:xfrm>
            <a:off x="755096" y="5317567"/>
            <a:ext cx="10707158" cy="307777"/>
          </a:xfrm>
          <a:prstGeom prst="rect">
            <a:avLst/>
          </a:prstGeom>
        </p:spPr>
        <p:txBody>
          <a:bodyPr vert="horz" wrap="square" lIns="0" tIns="0" rIns="0" bIns="0" anchor="t">
            <a:spAutoFit/>
          </a:bodyPr>
          <a:lstStyle>
            <a:lvl1pPr marL="0" indent="0">
              <a:lnSpc>
                <a:spcPts val="2358"/>
              </a:lnSpc>
              <a:buNone/>
              <a:defRPr sz="1632" i="1"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it-IT"/>
              <a:t>Image caption. Font is Arial italic 18pt, left side alignment. Font colour is black.</a:t>
            </a:r>
          </a:p>
        </p:txBody>
      </p:sp>
      <p:sp>
        <p:nvSpPr>
          <p:cNvPr id="14" name="Segnaposto immagine 13"/>
          <p:cNvSpPr>
            <a:spLocks noGrp="1"/>
          </p:cNvSpPr>
          <p:nvPr>
            <p:ph type="pic" sz="quarter" idx="14" hasCustomPrompt="1"/>
          </p:nvPr>
        </p:nvSpPr>
        <p:spPr>
          <a:xfrm>
            <a:off x="755097" y="1873730"/>
            <a:ext cx="10707157" cy="3420804"/>
          </a:xfrm>
          <a:prstGeom prst="rect">
            <a:avLst/>
          </a:prstGeom>
          <a:noFill/>
          <a:ln w="0" cap="flat" cmpd="sng" algn="ctr">
            <a:noFill/>
            <a:prstDash val="solid"/>
            <a:round/>
            <a:headEnd type="none" w="med" len="med"/>
            <a:tailEnd type="none" w="med" len="med"/>
          </a:ln>
        </p:spPr>
        <p:txBody>
          <a:bodyPr vert="horz" anchor="b"/>
          <a:lstStyle>
            <a:lvl1pPr algn="ctr">
              <a:buNone/>
              <a:defRPr sz="1632" i="1">
                <a:solidFill>
                  <a:srgbClr val="A6A6A6"/>
                </a:solidFill>
              </a:defRPr>
            </a:lvl1pPr>
          </a:lstStyle>
          <a:p>
            <a:r>
              <a:rPr lang="it-IT" sz="1632"/>
              <a:t>(image)</a:t>
            </a:r>
            <a:endParaRPr lang="it-IT"/>
          </a:p>
        </p:txBody>
      </p:sp>
    </p:spTree>
    <p:extLst>
      <p:ext uri="{BB962C8B-B14F-4D97-AF65-F5344CB8AC3E}">
        <p14:creationId xmlns:p14="http://schemas.microsoft.com/office/powerpoint/2010/main" val="789841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Table">
    <p:spTree>
      <p:nvGrpSpPr>
        <p:cNvPr id="1" name=""/>
        <p:cNvGrpSpPr/>
        <p:nvPr/>
      </p:nvGrpSpPr>
      <p:grpSpPr>
        <a:xfrm>
          <a:off x="0" y="0"/>
          <a:ext cx="0" cy="0"/>
          <a:chOff x="0" y="0"/>
          <a:chExt cx="0" cy="0"/>
        </a:xfrm>
      </p:grpSpPr>
      <p:sp>
        <p:nvSpPr>
          <p:cNvPr id="5"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8"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9" name="Titolo 1"/>
          <p:cNvSpPr>
            <a:spLocks noGrp="1"/>
          </p:cNvSpPr>
          <p:nvPr>
            <p:ph type="ctrTitle" hasCustomPrompt="1"/>
          </p:nvPr>
        </p:nvSpPr>
        <p:spPr>
          <a:xfrm>
            <a:off x="755098" y="487924"/>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164341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Subtitle+Table">
    <p:spTree>
      <p:nvGrpSpPr>
        <p:cNvPr id="1" name=""/>
        <p:cNvGrpSpPr/>
        <p:nvPr/>
      </p:nvGrpSpPr>
      <p:grpSpPr>
        <a:xfrm>
          <a:off x="0" y="0"/>
          <a:ext cx="0" cy="0"/>
          <a:chOff x="0" y="0"/>
          <a:chExt cx="0" cy="0"/>
        </a:xfrm>
      </p:grpSpPr>
      <p:sp>
        <p:nvSpPr>
          <p:cNvPr id="10" name="Segnaposto tabella 9"/>
          <p:cNvSpPr>
            <a:spLocks noGrp="1"/>
          </p:cNvSpPr>
          <p:nvPr>
            <p:ph type="tbl" sz="quarter" idx="12" hasCustomPrompt="1"/>
          </p:nvPr>
        </p:nvSpPr>
        <p:spPr>
          <a:xfrm>
            <a:off x="755098" y="1884497"/>
            <a:ext cx="10707157" cy="3679351"/>
          </a:xfrm>
          <a:prstGeom prst="rect">
            <a:avLst/>
          </a:prstGeom>
        </p:spPr>
        <p:txBody>
          <a:bodyPr vert="horz" anchor="b"/>
          <a:lstStyle>
            <a:lvl1pPr algn="ctr">
              <a:buNone/>
              <a:defRPr sz="1632" i="1">
                <a:solidFill>
                  <a:schemeClr val="bg1">
                    <a:lumMod val="65000"/>
                  </a:schemeClr>
                </a:solidFill>
              </a:defRPr>
            </a:lvl1pPr>
          </a:lstStyle>
          <a:p>
            <a:r>
              <a:rPr lang="it-IT" dirty="0"/>
              <a:t>(table)</a:t>
            </a:r>
          </a:p>
        </p:txBody>
      </p:sp>
      <p:sp>
        <p:nvSpPr>
          <p:cNvPr id="5"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Chart title. Font is Arial bold, 36pt, left alignment. Text colour is black.</a:t>
            </a:r>
          </a:p>
        </p:txBody>
      </p:sp>
      <p:sp>
        <p:nvSpPr>
          <p:cNvPr id="6"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72682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Graph">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762339" y="1841424"/>
            <a:ext cx="10699915" cy="3722420"/>
          </a:xfrm>
          <a:prstGeom prst="rect">
            <a:avLst/>
          </a:prstGeom>
        </p:spPr>
        <p:txBody>
          <a:bodyPr vert="horz" anchor="b"/>
          <a:lstStyle>
            <a:lvl1pPr algn="ctr">
              <a:buNone/>
              <a:defRPr sz="1632" i="1">
                <a:solidFill>
                  <a:srgbClr val="A6A6A6"/>
                </a:solidFill>
              </a:defRPr>
            </a:lvl1pPr>
          </a:lstStyle>
          <a:p>
            <a:r>
              <a:rPr lang="it-IT"/>
              <a:t>(graph)</a:t>
            </a:r>
          </a:p>
        </p:txBody>
      </p:sp>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Tree>
    <p:extLst>
      <p:ext uri="{BB962C8B-B14F-4D97-AF65-F5344CB8AC3E}">
        <p14:creationId xmlns:p14="http://schemas.microsoft.com/office/powerpoint/2010/main" val="83885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bullet lists">
    <p:spTree>
      <p:nvGrpSpPr>
        <p:cNvPr id="1" name=""/>
        <p:cNvGrpSpPr/>
        <p:nvPr/>
      </p:nvGrpSpPr>
      <p:grpSpPr>
        <a:xfrm>
          <a:off x="0" y="0"/>
          <a:ext cx="0" cy="0"/>
          <a:chOff x="0" y="0"/>
          <a:chExt cx="0" cy="0"/>
        </a:xfrm>
      </p:grpSpPr>
      <p:sp>
        <p:nvSpPr>
          <p:cNvPr id="10" name="Titolo 1"/>
          <p:cNvSpPr>
            <a:spLocks noGrp="1"/>
          </p:cNvSpPr>
          <p:nvPr>
            <p:ph type="ctrTitle" hasCustomPrompt="1"/>
          </p:nvPr>
        </p:nvSpPr>
        <p:spPr>
          <a:xfrm>
            <a:off x="755098" y="482197"/>
            <a:ext cx="10707157" cy="851230"/>
          </a:xfrm>
          <a:prstGeom prst="rect">
            <a:avLst/>
          </a:prstGeom>
        </p:spPr>
        <p:txBody>
          <a:bodyPr wrap="square" lIns="0" tIns="0" rIns="0" bIns="0">
            <a:spAutoFit/>
          </a:bodyPr>
          <a:lstStyle>
            <a:lvl1pPr algn="l">
              <a:lnSpc>
                <a:spcPts val="3264"/>
              </a:lnSpc>
              <a:defRPr sz="3264" b="1">
                <a:latin typeface="Arial"/>
                <a:cs typeface="Arial"/>
              </a:defRPr>
            </a:lvl1pPr>
          </a:lstStyle>
          <a:p>
            <a:r>
              <a:rPr lang="it-IT" dirty="0"/>
              <a:t>Title of the graph chart. Font is Arial bold, 36pt, left alignment. Text colour is black.</a:t>
            </a:r>
          </a:p>
        </p:txBody>
      </p:sp>
      <p:sp>
        <p:nvSpPr>
          <p:cNvPr id="11" name="Sottotitolo 2"/>
          <p:cNvSpPr>
            <a:spLocks noGrp="1"/>
          </p:cNvSpPr>
          <p:nvPr>
            <p:ph type="subTitle" idx="1" hasCustomPrompt="1"/>
          </p:nvPr>
        </p:nvSpPr>
        <p:spPr>
          <a:xfrm>
            <a:off x="755096" y="1448596"/>
            <a:ext cx="10707158" cy="282129"/>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 of the chart. Font is Arial regular and italic, 24pt. Dark grey. </a:t>
            </a:r>
            <a:endParaRPr lang="it-IT" dirty="0"/>
          </a:p>
        </p:txBody>
      </p:sp>
      <p:sp>
        <p:nvSpPr>
          <p:cNvPr id="13" name="Text Placeholder 12"/>
          <p:cNvSpPr>
            <a:spLocks noGrp="1"/>
          </p:cNvSpPr>
          <p:nvPr>
            <p:ph type="body" sz="quarter" idx="10"/>
          </p:nvPr>
        </p:nvSpPr>
        <p:spPr>
          <a:xfrm>
            <a:off x="755098" y="2101739"/>
            <a:ext cx="4046350"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11"/>
          </p:nvPr>
        </p:nvSpPr>
        <p:spPr>
          <a:xfrm>
            <a:off x="7408973" y="2101739"/>
            <a:ext cx="4053281" cy="2630052"/>
          </a:xfrm>
          <a:prstGeom prst="rect">
            <a:avLst/>
          </a:prstGeom>
        </p:spPr>
        <p:txBody>
          <a:bodyPr lIns="0" rIns="0"/>
          <a:lstStyle>
            <a:lvl1pPr marL="310942" indent="-310942">
              <a:buClr>
                <a:schemeClr val="accent1"/>
              </a:buClr>
              <a:buFont typeface="Wingdings" panose="05000000000000000000" pitchFamily="2" charset="2"/>
              <a:buChar char="§"/>
              <a:defRPr sz="2358"/>
            </a:lvl1pPr>
            <a:lvl2pPr marL="673707" indent="-259118">
              <a:buClr>
                <a:schemeClr val="accent1"/>
              </a:buClr>
              <a:buFont typeface="Wingdings" panose="05000000000000000000" pitchFamily="2" charset="2"/>
              <a:buChar char="§"/>
              <a:defRPr sz="2358"/>
            </a:lvl2pPr>
            <a:lvl3pPr marL="1036472" indent="-207294">
              <a:buClr>
                <a:schemeClr val="accent1"/>
              </a:buClr>
              <a:buFont typeface="Wingdings" panose="05000000000000000000" pitchFamily="2" charset="2"/>
              <a:buChar char="§"/>
              <a:defRPr sz="2358"/>
            </a:lvl3pPr>
            <a:lvl4pPr marL="1451061" indent="-207294">
              <a:buClr>
                <a:schemeClr val="accent1"/>
              </a:buClr>
              <a:buFont typeface="Wingdings" panose="05000000000000000000" pitchFamily="2" charset="2"/>
              <a:buChar char="§"/>
              <a:defRPr sz="2358"/>
            </a:lvl4pPr>
            <a:lvl5pPr marL="1865650" indent="-207294">
              <a:buClr>
                <a:schemeClr val="accent1"/>
              </a:buClr>
              <a:buFont typeface="Wingdings" panose="05000000000000000000" pitchFamily="2" charset="2"/>
              <a:buChar char="§"/>
              <a:defRPr sz="235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19195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8F0966-98A2-49E2-BD3E-64BAE4AD7300}"/>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BF954076-FDEB-48AB-95E6-0738C438CB35}"/>
              </a:ext>
            </a:extLst>
          </p:cNvPr>
          <p:cNvSpPr>
            <a:spLocks noGrp="1"/>
          </p:cNvSpPr>
          <p:nvPr>
            <p:ph type="dt" sz="half" idx="10"/>
          </p:nvPr>
        </p:nvSpPr>
        <p:spPr/>
        <p:txBody>
          <a:bodyPr/>
          <a:lstStyle/>
          <a:p>
            <a:pPr defTabSz="451363"/>
            <a:fld id="{A2515B7D-8974-4F59-A123-FA4E69DF3885}" type="datetimeFigureOut">
              <a:rPr lang="en-GB" sz="1814" smtClean="0">
                <a:solidFill>
                  <a:prstClr val="black"/>
                </a:solidFill>
              </a:rPr>
              <a:pPr defTabSz="451363"/>
              <a:t>29/10/2018</a:t>
            </a:fld>
            <a:endParaRPr lang="en-GB" sz="1814">
              <a:solidFill>
                <a:prstClr val="black"/>
              </a:solidFill>
            </a:endParaRPr>
          </a:p>
        </p:txBody>
      </p:sp>
      <p:sp>
        <p:nvSpPr>
          <p:cNvPr id="4" name="Marcador de pie de página 3">
            <a:extLst>
              <a:ext uri="{FF2B5EF4-FFF2-40B4-BE49-F238E27FC236}">
                <a16:creationId xmlns:a16="http://schemas.microsoft.com/office/drawing/2014/main" id="{A73D31B9-887D-4EAA-A377-17830A5F8B90}"/>
              </a:ext>
            </a:extLst>
          </p:cNvPr>
          <p:cNvSpPr>
            <a:spLocks noGrp="1"/>
          </p:cNvSpPr>
          <p:nvPr>
            <p:ph type="ftr" sz="quarter" idx="11"/>
          </p:nvPr>
        </p:nvSpPr>
        <p:spPr/>
        <p:txBody>
          <a:bodyPr/>
          <a:lstStyle/>
          <a:p>
            <a:pPr defTabSz="451363"/>
            <a:endParaRPr lang="en-GB" sz="1814">
              <a:solidFill>
                <a:prstClr val="black"/>
              </a:solidFill>
            </a:endParaRPr>
          </a:p>
        </p:txBody>
      </p:sp>
      <p:sp>
        <p:nvSpPr>
          <p:cNvPr id="5" name="Marcador de número de diapositiva 4">
            <a:extLst>
              <a:ext uri="{FF2B5EF4-FFF2-40B4-BE49-F238E27FC236}">
                <a16:creationId xmlns:a16="http://schemas.microsoft.com/office/drawing/2014/main" id="{C2964447-257C-47C4-88F2-7B5F1C27C501}"/>
              </a:ext>
            </a:extLst>
          </p:cNvPr>
          <p:cNvSpPr>
            <a:spLocks noGrp="1"/>
          </p:cNvSpPr>
          <p:nvPr>
            <p:ph type="sldNum" sz="quarter" idx="12"/>
          </p:nvPr>
        </p:nvSpPr>
        <p:spPr/>
        <p:txBody>
          <a:bodyPr/>
          <a:lstStyle/>
          <a:p>
            <a:pPr defTabSz="451363"/>
            <a:fld id="{770B447D-3FE1-4D6A-A1CB-F6F184C6A0BD}" type="slidenum">
              <a:rPr lang="en-GB" sz="1814" smtClean="0">
                <a:solidFill>
                  <a:prstClr val="black"/>
                </a:solidFill>
              </a:rPr>
              <a:pPr defTabSz="451363"/>
              <a:t>‹#›</a:t>
            </a:fld>
            <a:endParaRPr lang="en-GB" sz="1814">
              <a:solidFill>
                <a:prstClr val="black"/>
              </a:solidFill>
            </a:endParaRPr>
          </a:p>
        </p:txBody>
      </p:sp>
    </p:spTree>
    <p:extLst>
      <p:ext uri="{BB962C8B-B14F-4D97-AF65-F5344CB8AC3E}">
        <p14:creationId xmlns:p14="http://schemas.microsoft.com/office/powerpoint/2010/main" val="253871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8DC178-4BCB-8F4F-9939-EBAE4582662D}"/>
              </a:ext>
            </a:extLst>
          </p:cNvPr>
          <p:cNvPicPr>
            <a:picLocks noChangeAspect="1"/>
          </p:cNvPicPr>
          <p:nvPr userDrawn="1"/>
        </p:nvPicPr>
        <p:blipFill>
          <a:blip r:embed="rId2"/>
          <a:stretch>
            <a:fillRect/>
          </a:stretch>
        </p:blipFill>
        <p:spPr>
          <a:xfrm>
            <a:off x="517526" y="4892507"/>
            <a:ext cx="2325066" cy="662116"/>
          </a:xfrm>
          <a:prstGeom prst="rect">
            <a:avLst/>
          </a:prstGeom>
        </p:spPr>
      </p:pic>
      <p:pic>
        <p:nvPicPr>
          <p:cNvPr id="16" name="Picture 15">
            <a:extLst>
              <a:ext uri="{FF2B5EF4-FFF2-40B4-BE49-F238E27FC236}">
                <a16:creationId xmlns:a16="http://schemas.microsoft.com/office/drawing/2014/main" id="{FD68F619-448B-9544-B504-DA8AD688D860}"/>
              </a:ext>
            </a:extLst>
          </p:cNvPr>
          <p:cNvPicPr>
            <a:picLocks noChangeAspect="1"/>
          </p:cNvPicPr>
          <p:nvPr userDrawn="1"/>
        </p:nvPicPr>
        <p:blipFill>
          <a:blip r:embed="rId3"/>
          <a:stretch>
            <a:fillRect/>
          </a:stretch>
        </p:blipFill>
        <p:spPr>
          <a:xfrm>
            <a:off x="579438" y="5757433"/>
            <a:ext cx="1187792" cy="361502"/>
          </a:xfrm>
          <a:prstGeom prst="rect">
            <a:avLst/>
          </a:prstGeom>
        </p:spPr>
      </p:pic>
      <p:pic>
        <p:nvPicPr>
          <p:cNvPr id="17" name="Picture 16">
            <a:extLst>
              <a:ext uri="{FF2B5EF4-FFF2-40B4-BE49-F238E27FC236}">
                <a16:creationId xmlns:a16="http://schemas.microsoft.com/office/drawing/2014/main" id="{D4C42123-B9C5-8947-BD56-A68006BBFC1F}"/>
              </a:ext>
            </a:extLst>
          </p:cNvPr>
          <p:cNvPicPr>
            <a:picLocks noChangeAspect="1"/>
          </p:cNvPicPr>
          <p:nvPr userDrawn="1"/>
        </p:nvPicPr>
        <p:blipFill>
          <a:blip r:embed="rId4"/>
          <a:stretch>
            <a:fillRect/>
          </a:stretch>
        </p:blipFill>
        <p:spPr>
          <a:xfrm>
            <a:off x="425450" y="141516"/>
            <a:ext cx="969974" cy="587449"/>
          </a:xfrm>
          <a:prstGeom prst="rect">
            <a:avLst/>
          </a:prstGeom>
        </p:spPr>
      </p:pic>
      <p:pic>
        <p:nvPicPr>
          <p:cNvPr id="19" name="Picture 18">
            <a:extLst>
              <a:ext uri="{FF2B5EF4-FFF2-40B4-BE49-F238E27FC236}">
                <a16:creationId xmlns:a16="http://schemas.microsoft.com/office/drawing/2014/main" id="{091399F4-886B-D34A-B6C7-74E5C2C3906A}"/>
              </a:ext>
            </a:extLst>
          </p:cNvPr>
          <p:cNvPicPr>
            <a:picLocks noChangeAspect="1"/>
          </p:cNvPicPr>
          <p:nvPr userDrawn="1"/>
        </p:nvPicPr>
        <p:blipFill rotWithShape="1">
          <a:blip r:embed="rId5"/>
          <a:srcRect t="21868" r="22459"/>
          <a:stretch/>
        </p:blipFill>
        <p:spPr>
          <a:xfrm>
            <a:off x="7951303" y="0"/>
            <a:ext cx="4240697" cy="4273029"/>
          </a:xfrm>
          <a:prstGeom prst="rect">
            <a:avLst/>
          </a:prstGeom>
        </p:spPr>
      </p:pic>
      <p:sp>
        <p:nvSpPr>
          <p:cNvPr id="21" name="Rectangle 20">
            <a:extLst>
              <a:ext uri="{FF2B5EF4-FFF2-40B4-BE49-F238E27FC236}">
                <a16:creationId xmlns:a16="http://schemas.microsoft.com/office/drawing/2014/main" id="{34226E77-28B5-AF44-AA1D-E100B64C6944}"/>
              </a:ext>
            </a:extLst>
          </p:cNvPr>
          <p:cNvSpPr/>
          <p:nvPr userDrawn="1"/>
        </p:nvSpPr>
        <p:spPr>
          <a:xfrm>
            <a:off x="0" y="6365568"/>
            <a:ext cx="12192000" cy="5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585F63EC-2DFA-104C-9577-9AA4939DC3BD}"/>
              </a:ext>
            </a:extLst>
          </p:cNvPr>
          <p:cNvSpPr>
            <a:spLocks noGrp="1"/>
          </p:cNvSpPr>
          <p:nvPr>
            <p:ph type="ctrTitle" hasCustomPrompt="1"/>
          </p:nvPr>
        </p:nvSpPr>
        <p:spPr>
          <a:xfrm>
            <a:off x="518400" y="2193235"/>
            <a:ext cx="4384904" cy="2431774"/>
          </a:xfrm>
          <a:prstGeom prst="rect">
            <a:avLst/>
          </a:prstGeom>
        </p:spPr>
        <p:txBody>
          <a:bodyPr lIns="0" tIns="0" rIns="0" bIns="0" anchor="t"/>
          <a:lstStyle>
            <a:lvl1pPr algn="l">
              <a:defRPr sz="4700" b="0" i="0" cap="all" baseline="0">
                <a:solidFill>
                  <a:srgbClr val="005976"/>
                </a:solidFill>
                <a:latin typeface="Arial Regular"/>
              </a:defRPr>
            </a:lvl1pPr>
          </a:lstStyle>
          <a:p>
            <a:r>
              <a:rPr lang="en-US" dirty="0"/>
              <a:t>10 YEARS</a:t>
            </a:r>
            <a:br>
              <a:rPr lang="en-US" dirty="0"/>
            </a:br>
            <a:r>
              <a:rPr lang="en-US" dirty="0"/>
              <a:t>OF LIGHTING</a:t>
            </a:r>
            <a:br>
              <a:rPr lang="en-US" dirty="0"/>
            </a:br>
            <a:r>
              <a:rPr lang="en-US" dirty="0"/>
              <a:t>THE WAY</a:t>
            </a:r>
          </a:p>
        </p:txBody>
      </p:sp>
    </p:spTree>
    <p:extLst>
      <p:ext uri="{BB962C8B-B14F-4D97-AF65-F5344CB8AC3E}">
        <p14:creationId xmlns:p14="http://schemas.microsoft.com/office/powerpoint/2010/main" val="2989809518"/>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1576287" y="2889962"/>
            <a:ext cx="9039427" cy="1573417"/>
          </a:xfrm>
          <a:prstGeom prst="rect">
            <a:avLst/>
          </a:prstGeom>
          <a:solidFill>
            <a:srgbClr val="006B8B"/>
          </a:solidFill>
        </p:spPr>
        <p:txBody>
          <a:bodyPr vert="horz" lIns="360000" tIns="360000" rIns="360000" bIns="360000" anchor="ctr" anchorCtr="0">
            <a:spAutoFit/>
          </a:bodyPr>
          <a:lstStyle>
            <a:lvl1pPr marL="0" indent="0" algn="ctr">
              <a:lnSpc>
                <a:spcPts val="3264"/>
              </a:lnSpc>
              <a:buNone/>
              <a:defRPr spc="0" baseline="0">
                <a:latin typeface="Arial"/>
                <a:cs typeface="Arial"/>
              </a:defRPr>
            </a:lvl1pPr>
            <a:lvl2pPr>
              <a:buNone/>
              <a:defRPr/>
            </a:lvl2pPr>
            <a:lvl3pPr>
              <a:buNone/>
              <a:defRPr/>
            </a:lvl3pPr>
            <a:lvl4pPr>
              <a:buNone/>
              <a:defRPr/>
            </a:lvl4pPr>
            <a:lvl5pPr>
              <a:buNone/>
              <a:defRPr/>
            </a:lvl5pPr>
          </a:lstStyle>
          <a:p>
            <a:pPr lvl="0"/>
            <a:r>
              <a:rPr lang="it-IT" dirty="0"/>
              <a:t>Divider chart. Please center the box vertically-horizontally after editing.</a:t>
            </a:r>
          </a:p>
        </p:txBody>
      </p:sp>
    </p:spTree>
    <p:extLst>
      <p:ext uri="{BB962C8B-B14F-4D97-AF65-F5344CB8AC3E}">
        <p14:creationId xmlns:p14="http://schemas.microsoft.com/office/powerpoint/2010/main" val="1941201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52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371" y="460376"/>
            <a:ext cx="11521280" cy="520353"/>
          </a:xfrm>
        </p:spPr>
        <p:txBody>
          <a:bodyPr/>
          <a:lstStyle>
            <a:lvl1pPr>
              <a:defRPr b="1">
                <a:latin typeface="Times New Roman" pitchFamily="18" charset="0"/>
                <a:cs typeface="Times New Roman" pitchFamily="18" charset="0"/>
              </a:defRPr>
            </a:lvl1pPr>
          </a:lstStyle>
          <a:p>
            <a:r>
              <a:rPr lang="da-DK" dirty="0"/>
              <a:t> Klik for at redigere i master</a:t>
            </a:r>
          </a:p>
        </p:txBody>
      </p:sp>
      <p:sp>
        <p:nvSpPr>
          <p:cNvPr id="3" name="Pladsholder til indhold 2"/>
          <p:cNvSpPr>
            <a:spLocks noGrp="1"/>
          </p:cNvSpPr>
          <p:nvPr>
            <p:ph idx="1" hasCustomPrompt="1"/>
          </p:nvPr>
        </p:nvSpPr>
        <p:spPr>
          <a:xfrm>
            <a:off x="431371" y="1124745"/>
            <a:ext cx="11521280" cy="5472608"/>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da-DK" dirty="0"/>
              <a:t> 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ctangle 31"/>
          <p:cNvSpPr>
            <a:spLocks noGrp="1" noChangeArrowheads="1"/>
          </p:cNvSpPr>
          <p:nvPr>
            <p:ph type="ftr" sz="quarter" idx="10"/>
          </p:nvPr>
        </p:nvSpPr>
        <p:spPr>
          <a:ln/>
        </p:spPr>
        <p:txBody>
          <a:bodyPr/>
          <a:lstStyle>
            <a:lvl1pPr>
              <a:defRPr/>
            </a:lvl1pPr>
          </a:lstStyle>
          <a:p>
            <a:pPr>
              <a:defRPr/>
            </a:pPr>
            <a:endParaRPr lang="en-GB"/>
          </a:p>
        </p:txBody>
      </p:sp>
      <p:sp>
        <p:nvSpPr>
          <p:cNvPr id="5" name="TextBox 4"/>
          <p:cNvSpPr txBox="1"/>
          <p:nvPr userDrawn="1"/>
        </p:nvSpPr>
        <p:spPr>
          <a:xfrm>
            <a:off x="9168341" y="-7878"/>
            <a:ext cx="2993563" cy="276999"/>
          </a:xfrm>
          <a:prstGeom prst="rect">
            <a:avLst/>
          </a:prstGeom>
          <a:noFill/>
        </p:spPr>
        <p:txBody>
          <a:bodyPr wrap="square" rtlCol="0" anchor="ctr">
            <a:spAutoFit/>
          </a:bodyPr>
          <a:lstStyle/>
          <a:p>
            <a:pPr algn="r"/>
            <a:r>
              <a:rPr lang="da-DK" sz="1200" b="0" cap="all" baseline="0" dirty="0">
                <a:solidFill>
                  <a:schemeClr val="bg1"/>
                </a:solidFill>
                <a:latin typeface="Calibri" pitchFamily="34" charset="0"/>
              </a:rPr>
              <a:t>Department of </a:t>
            </a:r>
            <a:r>
              <a:rPr lang="da-DK" sz="1200" b="0" cap="all" baseline="0" dirty="0" err="1">
                <a:solidFill>
                  <a:schemeClr val="bg1"/>
                </a:solidFill>
                <a:latin typeface="Calibri" pitchFamily="34" charset="0"/>
              </a:rPr>
              <a:t>Pharmacy</a:t>
            </a:r>
            <a:endParaRPr lang="en-GB" sz="1200" b="0" cap="all" baseline="0" dirty="0">
              <a:solidFill>
                <a:schemeClr val="bg1"/>
              </a:solidFill>
              <a:latin typeface="Calibri" pitchFamily="34" charset="0"/>
            </a:endParaRPr>
          </a:p>
        </p:txBody>
      </p:sp>
    </p:spTree>
    <p:extLst>
      <p:ext uri="{BB962C8B-B14F-4D97-AF65-F5344CB8AC3E}">
        <p14:creationId xmlns:p14="http://schemas.microsoft.com/office/powerpoint/2010/main" val="299314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Segnaposto testo 11"/>
          <p:cNvSpPr>
            <a:spLocks noGrp="1"/>
          </p:cNvSpPr>
          <p:nvPr>
            <p:ph type="body" sz="quarter" idx="10" hasCustomPrompt="1"/>
          </p:nvPr>
        </p:nvSpPr>
        <p:spPr>
          <a:xfrm>
            <a:off x="2945393" y="3141551"/>
            <a:ext cx="6277069" cy="1173628"/>
          </a:xfrm>
          <a:prstGeom prst="rect">
            <a:avLst/>
          </a:prstGeom>
          <a:solidFill>
            <a:srgbClr val="006B8B"/>
          </a:solidFill>
        </p:spPr>
        <p:txBody>
          <a:bodyPr vert="horz" wrap="square" lIns="360000" tIns="360000" rIns="360000" bIns="360000">
            <a:spAutoFit/>
          </a:bodyPr>
          <a:lstStyle>
            <a:lvl1pPr marL="0" indent="0" algn="ctr">
              <a:buNone/>
              <a:defRPr baseline="0">
                <a:latin typeface="Arial"/>
                <a:cs typeface="Arial"/>
              </a:defRPr>
            </a:lvl1pPr>
            <a:lvl2pPr>
              <a:buNone/>
              <a:defRPr/>
            </a:lvl2pPr>
            <a:lvl3pPr>
              <a:buNone/>
              <a:defRPr/>
            </a:lvl3pPr>
            <a:lvl4pPr>
              <a:buNone/>
              <a:defRPr/>
            </a:lvl4pPr>
            <a:lvl5pPr>
              <a:buNone/>
              <a:defRPr/>
            </a:lvl5pPr>
          </a:lstStyle>
          <a:p>
            <a:pPr lvl="0"/>
            <a:r>
              <a:rPr lang="it-IT" dirty="0"/>
              <a:t>Thank you</a:t>
            </a:r>
          </a:p>
        </p:txBody>
      </p:sp>
      <p:sp>
        <p:nvSpPr>
          <p:cNvPr id="6" name="Segnaposto testo 13"/>
          <p:cNvSpPr>
            <a:spLocks noGrp="1"/>
          </p:cNvSpPr>
          <p:nvPr>
            <p:ph type="body" sz="quarter" idx="11" hasCustomPrompt="1"/>
          </p:nvPr>
        </p:nvSpPr>
        <p:spPr>
          <a:xfrm>
            <a:off x="2945392" y="4410911"/>
            <a:ext cx="6277069" cy="809367"/>
          </a:xfrm>
          <a:prstGeom prst="rect">
            <a:avLst/>
          </a:prstGeom>
        </p:spPr>
        <p:txBody>
          <a:bodyPr vert="horz" wrap="square" lIns="0" tIns="0" rIns="0" bIns="0">
            <a:spAutoFit/>
          </a:bodyPr>
          <a:lstStyle>
            <a:lvl1pPr algn="ctr">
              <a:lnSpc>
                <a:spcPts val="1814"/>
              </a:lnSpc>
              <a:buNone/>
              <a:defRPr sz="1814" b="0">
                <a:solidFill>
                  <a:srgbClr val="006B8B"/>
                </a:solidFill>
                <a:latin typeface="Arial"/>
                <a:cs typeface="Arial"/>
              </a:defRPr>
            </a:lvl1pPr>
            <a:lvl2pPr>
              <a:defRPr sz="1814"/>
            </a:lvl2pPr>
            <a:lvl3pPr>
              <a:defRPr sz="1814"/>
            </a:lvl3pPr>
            <a:lvl4pPr>
              <a:defRPr sz="1814"/>
            </a:lvl4pPr>
            <a:lvl5pPr>
              <a:defRPr sz="1814"/>
            </a:lvl5pPr>
          </a:lstStyle>
          <a:p>
            <a:pPr lvl="0"/>
            <a:r>
              <a:rPr lang="it-IT" dirty="0"/>
              <a:t>Presenter’s name and surname </a:t>
            </a:r>
          </a:p>
          <a:p>
            <a:pPr lvl="0"/>
            <a:r>
              <a:rPr lang="it-IT" dirty="0"/>
              <a:t>Presenter’s title</a:t>
            </a:r>
          </a:p>
          <a:p>
            <a:pPr lvl="0"/>
            <a:r>
              <a:rPr lang="it-IT" dirty="0"/>
              <a:t>Presenter’s e-mail address</a:t>
            </a:r>
          </a:p>
        </p:txBody>
      </p:sp>
      <p:sp>
        <p:nvSpPr>
          <p:cNvPr id="9" name="CasellaDiTesto 8"/>
          <p:cNvSpPr txBox="1"/>
          <p:nvPr userDrawn="1"/>
        </p:nvSpPr>
        <p:spPr>
          <a:xfrm>
            <a:off x="2955050" y="6027034"/>
            <a:ext cx="6277069" cy="650691"/>
          </a:xfrm>
          <a:prstGeom prst="rect">
            <a:avLst/>
          </a:prstGeom>
          <a:noFill/>
        </p:spPr>
        <p:txBody>
          <a:bodyPr wrap="square" rtlCol="0">
            <a:spAutoFit/>
          </a:bodyPr>
          <a:lstStyle/>
          <a:p>
            <a:pPr lvl="0" algn="ctr"/>
            <a:r>
              <a:rPr lang="it-IT" sz="1814" dirty="0">
                <a:solidFill>
                  <a:srgbClr val="006B8B"/>
                </a:solidFill>
              </a:rPr>
              <a:t>www.imi.europa.eu</a:t>
            </a:r>
          </a:p>
          <a:p>
            <a:pPr lvl="0" algn="ctr"/>
            <a:r>
              <a:rPr lang="it-IT" sz="1814" dirty="0">
                <a:solidFill>
                  <a:srgbClr val="006B8B"/>
                </a:solidFill>
              </a:rPr>
              <a:t>	@IMI_JU</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25896" y="6371233"/>
            <a:ext cx="364761" cy="235752"/>
          </a:xfrm>
          <a:prstGeom prst="rect">
            <a:avLst/>
          </a:prstGeom>
        </p:spPr>
      </p:pic>
    </p:spTree>
    <p:extLst>
      <p:ext uri="{BB962C8B-B14F-4D97-AF65-F5344CB8AC3E}">
        <p14:creationId xmlns:p14="http://schemas.microsoft.com/office/powerpoint/2010/main" val="357598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720000" y="540000"/>
            <a:ext cx="9120000" cy="1066800"/>
          </a:xfrm>
          <a:prstGeom prst="rect">
            <a:avLst/>
          </a:prstGeom>
        </p:spPr>
        <p:txBody>
          <a:bodyPr/>
          <a:lstStyle>
            <a:lvl1pPr>
              <a:defRPr sz="2800" b="1">
                <a:solidFill>
                  <a:srgbClr val="00919B"/>
                </a:solidFill>
                <a:latin typeface="Helvetica"/>
                <a:cs typeface="Helvetica"/>
              </a:defRPr>
            </a:lvl1pPr>
          </a:lstStyle>
          <a:p>
            <a:r>
              <a:rPr lang="de-DE"/>
              <a:t>Titelmasterformat durch Klicken bearbeiten</a:t>
            </a:r>
            <a:endParaRPr lang="en-US" dirty="0"/>
          </a:p>
        </p:txBody>
      </p:sp>
    </p:spTree>
    <p:extLst>
      <p:ext uri="{BB962C8B-B14F-4D97-AF65-F5344CB8AC3E}">
        <p14:creationId xmlns:p14="http://schemas.microsoft.com/office/powerpoint/2010/main" val="202578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ve slide">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576287" y="2077750"/>
            <a:ext cx="9039427" cy="2757115"/>
          </a:xfrm>
          <a:prstGeom prst="rect">
            <a:avLst/>
          </a:prstGeom>
          <a:solidFill>
            <a:srgbClr val="006B8B"/>
          </a:solidFill>
        </p:spPr>
        <p:txBody>
          <a:bodyPr vert="horz" lIns="315612" tIns="315612" rIns="315612" bIns="315612" anchor="ctr" anchorCtr="0">
            <a:spAutoFit/>
          </a:bodyPr>
          <a:lstStyle>
            <a:lvl1pPr marL="0" indent="0" algn="l">
              <a:lnSpc>
                <a:spcPts val="3156"/>
              </a:lnSpc>
              <a:buNone/>
              <a:defRPr baseline="0">
                <a:latin typeface="Arial"/>
                <a:cs typeface="Arial"/>
              </a:defRPr>
            </a:lvl1pPr>
            <a:lvl2pPr>
              <a:buNone/>
              <a:defRPr/>
            </a:lvl2pPr>
            <a:lvl3pPr>
              <a:buNone/>
              <a:defRPr/>
            </a:lvl3pPr>
            <a:lvl4pPr>
              <a:buNone/>
              <a:defRPr/>
            </a:lvl4pPr>
            <a:lvl5pPr>
              <a:buNone/>
              <a:defRPr/>
            </a:lvl5pPr>
          </a:lstStyle>
          <a:p>
            <a:pPr lvl="0"/>
            <a:r>
              <a:rPr lang="it-IT" dirty="0"/>
              <a:t>Cover and title chart. Font is Arial bold, 32pt, paragraph line spacing is 32pt, left alignment, colour is white. </a:t>
            </a:r>
            <a:br>
              <a:rPr lang="it-IT" dirty="0"/>
            </a:br>
            <a:r>
              <a:rPr lang="it-IT" dirty="0"/>
              <a:t>Please center the box vertically and horizontally after editing.</a:t>
            </a:r>
          </a:p>
        </p:txBody>
      </p:sp>
      <p:sp>
        <p:nvSpPr>
          <p:cNvPr id="14" name="Segnaposto testo 13"/>
          <p:cNvSpPr>
            <a:spLocks noGrp="1"/>
          </p:cNvSpPr>
          <p:nvPr>
            <p:ph type="body" sz="quarter" idx="11" hasCustomPrompt="1"/>
          </p:nvPr>
        </p:nvSpPr>
        <p:spPr>
          <a:xfrm>
            <a:off x="1576287" y="5916536"/>
            <a:ext cx="9039427" cy="472906"/>
          </a:xfrm>
          <a:prstGeom prst="rect">
            <a:avLst/>
          </a:prstGeom>
        </p:spPr>
        <p:txBody>
          <a:bodyPr vert="horz" wrap="square" lIns="0" tIns="0" rIns="0" bIns="0">
            <a:spAutoFit/>
          </a:bodyPr>
          <a:lstStyle>
            <a:lvl1pPr algn="r">
              <a:lnSpc>
                <a:spcPts val="1753"/>
              </a:lnSpc>
              <a:buNone/>
              <a:defRPr sz="1800" b="0">
                <a:solidFill>
                  <a:srgbClr val="006B8B"/>
                </a:solidFill>
                <a:latin typeface="Arial"/>
                <a:cs typeface="Arial"/>
              </a:defRPr>
            </a:lvl1pPr>
            <a:lvl2pPr>
              <a:defRPr sz="1800"/>
            </a:lvl2pPr>
            <a:lvl3pPr>
              <a:defRPr sz="1800"/>
            </a:lvl3pPr>
            <a:lvl4pPr>
              <a:defRPr sz="1800"/>
            </a:lvl4pPr>
            <a:lvl5pPr>
              <a:defRPr sz="1800"/>
            </a:lvl5pPr>
          </a:lstStyle>
          <a:p>
            <a:pPr lvl="0"/>
            <a:r>
              <a:rPr lang="it-IT"/>
              <a:t>Presenters Name Surname</a:t>
            </a:r>
            <a:br>
              <a:rPr lang="it-IT"/>
            </a:br>
            <a:r>
              <a:rPr lang="it-IT"/>
              <a:t>dd.mm.yyyy • Place</a:t>
            </a:r>
          </a:p>
        </p:txBody>
      </p:sp>
    </p:spTree>
    <p:extLst>
      <p:ext uri="{BB962C8B-B14F-4D97-AF65-F5344CB8AC3E}">
        <p14:creationId xmlns:p14="http://schemas.microsoft.com/office/powerpoint/2010/main" val="313255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3" name="Sottotitolo 2"/>
          <p:cNvSpPr>
            <a:spLocks noGrp="1"/>
          </p:cNvSpPr>
          <p:nvPr>
            <p:ph type="subTitle" idx="1" hasCustomPrompt="1"/>
          </p:nvPr>
        </p:nvSpPr>
        <p:spPr>
          <a:xfrm>
            <a:off x="741515" y="1460322"/>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
        <p:nvSpPr>
          <p:cNvPr id="6" name="Segnaposto testo 6"/>
          <p:cNvSpPr>
            <a:spLocks noGrp="1"/>
          </p:cNvSpPr>
          <p:nvPr>
            <p:ph type="body" sz="quarter" idx="12" hasCustomPrompt="1"/>
          </p:nvPr>
        </p:nvSpPr>
        <p:spPr>
          <a:xfrm>
            <a:off x="741515" y="2130132"/>
            <a:ext cx="10707158" cy="3433716"/>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332374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6" name="Segnaposto testo 6"/>
          <p:cNvSpPr>
            <a:spLocks noGrp="1"/>
          </p:cNvSpPr>
          <p:nvPr>
            <p:ph type="body" sz="quarter" idx="12" hasCustomPrompt="1"/>
          </p:nvPr>
        </p:nvSpPr>
        <p:spPr>
          <a:xfrm>
            <a:off x="741515" y="1458213"/>
            <a:ext cx="10707158" cy="4105637"/>
          </a:xfrm>
          <a:prstGeom prst="rect">
            <a:avLst/>
          </a:prstGeom>
        </p:spPr>
        <p:txBody>
          <a:bodyPr vert="horz" lIns="0" tIns="0" rIns="0" bIns="0"/>
          <a:lstStyle>
            <a:lvl1pPr>
              <a:buClr>
                <a:srgbClr val="489F4C"/>
              </a:buClr>
              <a:buFont typeface="Wingdings" charset="2"/>
              <a:buChar char="§"/>
              <a:defRPr sz="2176"/>
            </a:lvl1pPr>
            <a:lvl2pPr>
              <a:buClr>
                <a:srgbClr val="489F4C"/>
              </a:buClr>
              <a:buFont typeface="Wingdings" charset="2"/>
              <a:buChar char="§"/>
              <a:defRPr sz="2176"/>
            </a:lvl2pPr>
            <a:lvl3pPr>
              <a:buClr>
                <a:srgbClr val="489F4C"/>
              </a:buClr>
              <a:buFont typeface="Wingdings" charset="2"/>
              <a:buChar char="§"/>
              <a:defRPr sz="2176"/>
            </a:lvl3pPr>
            <a:lvl4pPr>
              <a:buClr>
                <a:srgbClr val="489F4C"/>
              </a:buClr>
              <a:buFont typeface="Wingdings" charset="2"/>
              <a:buChar char="§"/>
              <a:defRPr sz="2176"/>
            </a:lvl4pPr>
            <a:lvl5pPr>
              <a:buClr>
                <a:srgbClr val="489F4C"/>
              </a:buClr>
              <a:buFont typeface="Wingdings" charset="2"/>
              <a:buChar char="§"/>
              <a:defRPr sz="2176"/>
            </a:lvl5pPr>
          </a:lstStyle>
          <a:p>
            <a:pPr lvl="0"/>
            <a:r>
              <a:rPr lang="it-IT" sz="2176" dirty="0">
                <a:latin typeface="+mn-lt"/>
                <a:cs typeface="Arial"/>
              </a:rPr>
              <a:t>bullet list of the chart. Font is Arial regular, bold and italic, 24pt;</a:t>
            </a:r>
            <a:endParaRPr lang="it-IT" dirty="0"/>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112501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14" name="Segnaposto testo 13"/>
          <p:cNvSpPr>
            <a:spLocks noGrp="1"/>
          </p:cNvSpPr>
          <p:nvPr>
            <p:ph type="body" sz="quarter" idx="13" hasCustomPrompt="1"/>
          </p:nvPr>
        </p:nvSpPr>
        <p:spPr>
          <a:xfrm>
            <a:off x="755098" y="2130131"/>
            <a:ext cx="10707157" cy="3433717"/>
          </a:xfrm>
          <a:prstGeom prst="rect">
            <a:avLst/>
          </a:prstGeom>
        </p:spPr>
        <p:txBody>
          <a:bodyPr vert="horz" lIns="0" tIns="0" rIns="0" bIns="0"/>
          <a:lstStyle>
            <a:lvl1pPr marL="0" marR="0" indent="0" algn="l" defTabSz="414589" rtl="0" eaLnBrk="1" fontAlgn="auto" latinLnBrk="0" hangingPunct="1">
              <a:lnSpc>
                <a:spcPct val="100000"/>
              </a:lnSpc>
              <a:spcBef>
                <a:spcPct val="20000"/>
              </a:spcBef>
              <a:spcAft>
                <a:spcPts val="0"/>
              </a:spcAft>
              <a:buClrTx/>
              <a:buSzTx/>
              <a:buFont typeface="Arial"/>
              <a:buNone/>
              <a:tabLst/>
              <a:defRPr sz="2176" baseline="0">
                <a:latin typeface="Arial"/>
              </a:defRPr>
            </a:lvl1pPr>
            <a:lvl2pPr>
              <a:defRPr>
                <a:latin typeface="Arial"/>
              </a:defRPr>
            </a:lvl2pPr>
            <a:lvl3pPr>
              <a:defRPr>
                <a:latin typeface="Arial"/>
              </a:defRPr>
            </a:lvl3pPr>
            <a:lvl4pPr>
              <a:defRPr>
                <a:latin typeface="Arial"/>
              </a:defRPr>
            </a:lvl4pPr>
            <a:lvl5pPr>
              <a:defRPr>
                <a:latin typeface="Arial"/>
              </a:defRPr>
            </a:lvl5pPr>
          </a:lstStyle>
          <a:p>
            <a:pPr marL="0" marR="0" lvl="0" indent="0" algn="l" defTabSz="414589" rtl="0" eaLnBrk="1" fontAlgn="auto" latinLnBrk="0" hangingPunct="1">
              <a:lnSpc>
                <a:spcPts val="2358"/>
              </a:lnSpc>
              <a:spcBef>
                <a:spcPct val="20000"/>
              </a:spcBef>
              <a:spcAft>
                <a:spcPts val="0"/>
              </a:spcAft>
              <a:buClrTx/>
              <a:buSzTx/>
              <a:buFont typeface="Arial"/>
              <a:buNone/>
              <a:tabLst/>
              <a:defRPr/>
            </a:pPr>
            <a:r>
              <a:rPr lang="it-IT" dirty="0"/>
              <a:t>Text of the chart. Font is Arial regular, bold and italic, 24pt, paragraph line spacing is 26pt, left side alignment. Text colour is black. 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br>
              <a:rPr lang="it-IT" dirty="0"/>
            </a:br>
            <a:r>
              <a:rPr lang="it-IT" dirty="0"/>
              <a:t>Text of the chart. Font is Arial regular, bold and italic, 24pt, paragraph line spacing is 26pt, left side alignment. Text colour is black.</a:t>
            </a:r>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marL="0" marR="0" lvl="0" indent="0" algn="l" defTabSz="414589" rtl="0" eaLnBrk="1" fontAlgn="auto" latinLnBrk="0" hangingPunct="1">
              <a:lnSpc>
                <a:spcPts val="2358"/>
              </a:lnSpc>
              <a:spcBef>
                <a:spcPct val="20000"/>
              </a:spcBef>
              <a:spcAft>
                <a:spcPts val="0"/>
              </a:spcAft>
              <a:buClrTx/>
              <a:buSzTx/>
              <a:buFont typeface="Arial"/>
              <a:buNone/>
              <a:tabLst/>
              <a:defRPr/>
            </a:pPr>
            <a:endParaRPr lang="it-IT" dirty="0"/>
          </a:p>
          <a:p>
            <a:pPr lvl="0"/>
            <a:endParaRPr lang="it-IT" dirty="0"/>
          </a:p>
        </p:txBody>
      </p:sp>
      <p:sp>
        <p:nvSpPr>
          <p:cNvPr id="6"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
        <p:nvSpPr>
          <p:cNvPr id="7" name="Sottotitolo 2"/>
          <p:cNvSpPr>
            <a:spLocks noGrp="1"/>
          </p:cNvSpPr>
          <p:nvPr>
            <p:ph type="subTitle" idx="1" hasCustomPrompt="1"/>
          </p:nvPr>
        </p:nvSpPr>
        <p:spPr>
          <a:xfrm>
            <a:off x="755097" y="1474617"/>
            <a:ext cx="10707158" cy="564257"/>
          </a:xfrm>
          <a:prstGeom prst="rect">
            <a:avLst/>
          </a:prstGeom>
        </p:spPr>
        <p:txBody>
          <a:bodyPr wrap="square" lIns="0" tIns="0" rIns="0" bIns="0">
            <a:spAutoFit/>
          </a:bodyPr>
          <a:lstStyle>
            <a:lvl1pPr marL="0" indent="0" algn="l">
              <a:lnSpc>
                <a:spcPts val="2176"/>
              </a:lnSpc>
              <a:buNone/>
              <a:defRPr sz="2176" i="1" baseline="0">
                <a:solidFill>
                  <a:srgbClr val="595959"/>
                </a:solidFill>
                <a:latin typeface="Arial"/>
                <a:cs typeface="Arial"/>
              </a:defRPr>
            </a:lvl1pPr>
            <a:lvl2pPr marL="414589" indent="0" algn="ctr">
              <a:buNone/>
              <a:defRPr>
                <a:solidFill>
                  <a:schemeClr val="tx1">
                    <a:tint val="75000"/>
                  </a:schemeClr>
                </a:solidFill>
              </a:defRPr>
            </a:lvl2pPr>
            <a:lvl3pPr marL="829178" indent="0" algn="ctr">
              <a:buNone/>
              <a:defRPr>
                <a:solidFill>
                  <a:schemeClr val="tx1">
                    <a:tint val="75000"/>
                  </a:schemeClr>
                </a:solidFill>
              </a:defRPr>
            </a:lvl3pPr>
            <a:lvl4pPr marL="1243767" indent="0" algn="ctr">
              <a:buNone/>
              <a:defRPr>
                <a:solidFill>
                  <a:schemeClr val="tx1">
                    <a:tint val="75000"/>
                  </a:schemeClr>
                </a:solidFill>
              </a:defRPr>
            </a:lvl4pPr>
            <a:lvl5pPr marL="1658356" indent="0" algn="ctr">
              <a:buNone/>
              <a:defRPr>
                <a:solidFill>
                  <a:schemeClr val="tx1">
                    <a:tint val="75000"/>
                  </a:schemeClr>
                </a:solidFill>
              </a:defRPr>
            </a:lvl5pPr>
            <a:lvl6pPr marL="2072945" indent="0" algn="ctr">
              <a:buNone/>
              <a:defRPr>
                <a:solidFill>
                  <a:schemeClr val="tx1">
                    <a:tint val="75000"/>
                  </a:schemeClr>
                </a:solidFill>
              </a:defRPr>
            </a:lvl6pPr>
            <a:lvl7pPr marL="2487534" indent="0" algn="ctr">
              <a:buNone/>
              <a:defRPr>
                <a:solidFill>
                  <a:schemeClr val="tx1">
                    <a:tint val="75000"/>
                  </a:schemeClr>
                </a:solidFill>
              </a:defRPr>
            </a:lvl7pPr>
            <a:lvl8pPr marL="2902123" indent="0" algn="ctr">
              <a:buNone/>
              <a:defRPr>
                <a:solidFill>
                  <a:schemeClr val="tx1">
                    <a:tint val="75000"/>
                  </a:schemeClr>
                </a:solidFill>
              </a:defRPr>
            </a:lvl8pPr>
            <a:lvl9pPr marL="3316712" indent="0" algn="ctr">
              <a:buNone/>
              <a:defRPr>
                <a:solidFill>
                  <a:schemeClr val="tx1">
                    <a:tint val="75000"/>
                  </a:schemeClr>
                </a:solidFill>
              </a:defRPr>
            </a:lvl9pPr>
          </a:lstStyle>
          <a:p>
            <a:r>
              <a:rPr lang="it-IT" sz="2176" i="1" kern="0" dirty="0">
                <a:latin typeface="Arial"/>
                <a:cs typeface="Arial"/>
              </a:rPr>
              <a:t>Subtitles goes here. Font is Arial regular and italic, 24pt, paragraph line spacing is 26pt, left side alignment. Text colour is dark grey.</a:t>
            </a:r>
            <a:endParaRPr lang="it-IT" dirty="0"/>
          </a:p>
        </p:txBody>
      </p:sp>
    </p:spTree>
    <p:extLst>
      <p:ext uri="{BB962C8B-B14F-4D97-AF65-F5344CB8AC3E}">
        <p14:creationId xmlns:p14="http://schemas.microsoft.com/office/powerpoint/2010/main" val="108411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sp>
        <p:nvSpPr>
          <p:cNvPr id="6" name="Segnaposto testo 13"/>
          <p:cNvSpPr>
            <a:spLocks noGrp="1"/>
          </p:cNvSpPr>
          <p:nvPr>
            <p:ph type="body" sz="quarter" idx="13" hasCustomPrompt="1"/>
          </p:nvPr>
        </p:nvSpPr>
        <p:spPr>
          <a:xfrm>
            <a:off x="755098" y="1458213"/>
            <a:ext cx="10707157" cy="4105637"/>
          </a:xfrm>
          <a:prstGeom prst="rect">
            <a:avLst/>
          </a:prstGeom>
        </p:spPr>
        <p:txBody>
          <a:bodyPr vert="horz" lIns="0" tIns="0" rIns="0" bIns="0"/>
          <a:lstStyle>
            <a:lvl1pPr marL="0" indent="0">
              <a:lnSpc>
                <a:spcPts val="2358"/>
              </a:lnSpc>
              <a:spcBef>
                <a:spcPct val="0"/>
              </a:spcBef>
              <a:spcAft>
                <a:spcPts val="1088"/>
              </a:spcAft>
              <a:buNone/>
              <a:defRPr lang="it-IT" sz="2176" kern="0" baseline="0" smtClean="0">
                <a:latin typeface="Arial"/>
                <a:cs typeface="Arial"/>
              </a:defRPr>
            </a:lvl1pPr>
            <a:lvl2pPr>
              <a:defRPr>
                <a:latin typeface="Arial"/>
              </a:defRPr>
            </a:lvl2pPr>
            <a:lvl3pPr>
              <a:defRPr>
                <a:latin typeface="Arial"/>
              </a:defRPr>
            </a:lvl3pPr>
            <a:lvl4pPr>
              <a:defRPr>
                <a:latin typeface="Arial"/>
              </a:defRPr>
            </a:lvl4pPr>
            <a:lvl5pPr>
              <a:defRPr>
                <a:latin typeface="Arial"/>
              </a:defRPr>
            </a:lvl5pPr>
          </a:lstStyle>
          <a:p>
            <a:pPr>
              <a:lnSpc>
                <a:spcPts val="2600"/>
              </a:lnSpc>
              <a:spcBef>
                <a:spcPct val="0"/>
              </a:spcBef>
              <a:spcAft>
                <a:spcPts val="1200"/>
              </a:spcAft>
            </a:pPr>
            <a:r>
              <a:rPr lang="it-IT" dirty="0"/>
              <a:t>Full text chart. Font is Arial regular, bold and italic, 24pt, paragraph line spacing is 26pt, left side alignment. Text colour is black.</a:t>
            </a:r>
          </a:p>
          <a:p>
            <a:pPr>
              <a:lnSpc>
                <a:spcPts val="2600"/>
              </a:lnSpc>
              <a:spcBef>
                <a:spcPct val="0"/>
              </a:spcBef>
              <a:spcAft>
                <a:spcPts val="1200"/>
              </a:spcAft>
            </a:pPr>
            <a:r>
              <a:rPr lang="it-IT" sz="2176" kern="0" dirty="0">
                <a:latin typeface="Arial"/>
                <a:cs typeface="Arial"/>
              </a:rPr>
              <a:t>Lorem ipsum moles consequat, vel illum colore eu feugiat nulla facilisis at vero eros et accumsan et iusto odio dignissim qui blandit praesent luptatum zril.</a:t>
            </a:r>
          </a:p>
          <a:p>
            <a:pPr>
              <a:lnSpc>
                <a:spcPts val="2600"/>
              </a:lnSpc>
              <a:spcBef>
                <a:spcPct val="0"/>
              </a:spcBef>
              <a:spcAft>
                <a:spcPts val="1200"/>
              </a:spcAft>
            </a:pPr>
            <a:r>
              <a:rPr lang="it-IT" sz="2176" kern="0" dirty="0">
                <a:latin typeface="Arial"/>
                <a:cs typeface="Arial"/>
              </a:rPr>
              <a:t>Est facilisis at vero eros et accumsan et iusto. In velit esse mole consequat, vel illum colore eu feugiat nulla facilisis at vero eros et accumsan et iusto odio dignissim qui blandit praesent luptatum zril.</a:t>
            </a:r>
            <a:br>
              <a:rPr lang="it-IT" sz="2176" kern="0" dirty="0">
                <a:latin typeface="Arial"/>
                <a:cs typeface="Arial"/>
              </a:rPr>
            </a:br>
            <a:r>
              <a:rPr lang="it-IT" sz="2176" kern="0" dirty="0">
                <a:latin typeface="Arial"/>
                <a:cs typeface="Arial"/>
              </a:rPr>
              <a:t>A facilisis at vero eros et accumsan et iusto. </a:t>
            </a:r>
          </a:p>
          <a:p>
            <a:pPr>
              <a:lnSpc>
                <a:spcPts val="2600"/>
              </a:lnSpc>
              <a:spcBef>
                <a:spcPct val="0"/>
              </a:spcBef>
              <a:spcAft>
                <a:spcPts val="1200"/>
              </a:spcAft>
            </a:pPr>
            <a:r>
              <a:rPr lang="it-IT" sz="2176" kern="0" dirty="0">
                <a:latin typeface="Arial"/>
                <a:cs typeface="Arial"/>
              </a:rPr>
              <a:t>In velit esse mole consequat, vel illum colore eu feugiat nulla facilisis at vero eros et accumsan et iusto odio dignissim qui blandit praesent luptatum zril.</a:t>
            </a:r>
            <a:endParaRPr lang="it-IT" sz="2176" kern="0" dirty="0">
              <a:latin typeface="Arial"/>
              <a:ea typeface="+mj-ea"/>
              <a:cs typeface="Arial"/>
            </a:endParaRPr>
          </a:p>
          <a:p>
            <a:pPr>
              <a:lnSpc>
                <a:spcPts val="2600"/>
              </a:lnSpc>
              <a:spcBef>
                <a:spcPct val="0"/>
              </a:spcBef>
              <a:spcAft>
                <a:spcPts val="1200"/>
              </a:spcAft>
            </a:pPr>
            <a:endParaRPr lang="it-IT" sz="2176" kern="0" dirty="0">
              <a:latin typeface="Arial"/>
              <a:ea typeface="+mj-ea"/>
              <a:cs typeface="Arial"/>
            </a:endParaRPr>
          </a:p>
          <a:p>
            <a:pPr lvl="0"/>
            <a:endParaRPr lang="it-IT" dirty="0"/>
          </a:p>
        </p:txBody>
      </p:sp>
      <p:sp>
        <p:nvSpPr>
          <p:cNvPr id="5" name="Titolo 1"/>
          <p:cNvSpPr>
            <a:spLocks noGrp="1"/>
          </p:cNvSpPr>
          <p:nvPr>
            <p:ph type="ctrTitle" hasCustomPrompt="1"/>
          </p:nvPr>
        </p:nvSpPr>
        <p:spPr>
          <a:xfrm>
            <a:off x="755098" y="473627"/>
            <a:ext cx="10707157" cy="846386"/>
          </a:xfrm>
          <a:prstGeom prst="rect">
            <a:avLst/>
          </a:prstGeom>
        </p:spPr>
        <p:txBody>
          <a:bodyPr wrap="square" lIns="0" tIns="0" rIns="0" bIns="0">
            <a:spAutoFit/>
          </a:bodyPr>
          <a:lstStyle>
            <a:lvl1pPr algn="l">
              <a:lnSpc>
                <a:spcPts val="3264"/>
              </a:lnSpc>
              <a:defRPr sz="3264" b="1" kern="1200" spc="0" baseline="0">
                <a:latin typeface="Arial"/>
                <a:cs typeface="Arial"/>
              </a:defRPr>
            </a:lvl1pPr>
          </a:lstStyle>
          <a:p>
            <a:r>
              <a:rPr lang="it-IT" dirty="0"/>
              <a:t>Title. Font Arial bold 36pt, paragraph line spacing is 36pt, left alignment. </a:t>
            </a:r>
          </a:p>
        </p:txBody>
      </p:sp>
    </p:spTree>
    <p:extLst>
      <p:ext uri="{BB962C8B-B14F-4D97-AF65-F5344CB8AC3E}">
        <p14:creationId xmlns:p14="http://schemas.microsoft.com/office/powerpoint/2010/main" val="75637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610234" y="6357038"/>
            <a:ext cx="2844739" cy="364206"/>
          </a:xfrm>
          <a:prstGeom prst="rect">
            <a:avLst/>
          </a:prstGeom>
        </p:spPr>
        <p:txBody>
          <a:bodyPr vert="horz" lIns="91440" tIns="45720" rIns="91440" bIns="45720" rtlCol="0" anchor="ctr"/>
          <a:lstStyle>
            <a:lvl1pPr algn="l">
              <a:defRPr sz="1088">
                <a:solidFill>
                  <a:schemeClr val="tx1">
                    <a:tint val="75000"/>
                  </a:schemeClr>
                </a:solidFill>
                <a:latin typeface="Arial"/>
              </a:defRPr>
            </a:lvl1pPr>
          </a:lstStyle>
          <a:p>
            <a:fld id="{6D1E0621-C218-3A4E-98E2-82A62AA6DC01}" type="datetimeFigureOut">
              <a:rPr lang="it-IT"/>
              <a:pPr/>
              <a:t>29/10/2018</a:t>
            </a:fld>
            <a:endParaRPr lang="it-IT"/>
          </a:p>
        </p:txBody>
      </p:sp>
      <p:sp>
        <p:nvSpPr>
          <p:cNvPr id="5" name="Segnaposto piè di pagina 4"/>
          <p:cNvSpPr>
            <a:spLocks noGrp="1"/>
          </p:cNvSpPr>
          <p:nvPr>
            <p:ph type="ftr" sz="quarter" idx="3"/>
          </p:nvPr>
        </p:nvSpPr>
        <p:spPr>
          <a:xfrm>
            <a:off x="4164801" y="6357038"/>
            <a:ext cx="3862400" cy="364206"/>
          </a:xfrm>
          <a:prstGeom prst="rect">
            <a:avLst/>
          </a:prstGeom>
        </p:spPr>
        <p:txBody>
          <a:bodyPr vert="horz" lIns="91440" tIns="45720" rIns="91440" bIns="45720" rtlCol="0" anchor="ctr"/>
          <a:lstStyle>
            <a:lvl1pPr algn="ctr">
              <a:defRPr sz="1088">
                <a:solidFill>
                  <a:schemeClr val="tx1">
                    <a:tint val="75000"/>
                  </a:schemeClr>
                </a:solidFill>
                <a:latin typeface="Arial"/>
              </a:defRPr>
            </a:lvl1pPr>
          </a:lstStyle>
          <a:p>
            <a:endParaRPr lang="it-IT"/>
          </a:p>
        </p:txBody>
      </p:sp>
      <p:pic>
        <p:nvPicPr>
          <p:cNvPr id="7" name="Immagine 6"/>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691" y="2664125"/>
            <a:ext cx="12282098" cy="4209235"/>
          </a:xfrm>
          <a:prstGeom prst="rect">
            <a:avLst/>
          </a:prstGeom>
        </p:spPr>
      </p:pic>
      <p:sp>
        <p:nvSpPr>
          <p:cNvPr id="11" name="Sottotitolo 2"/>
          <p:cNvSpPr txBox="1">
            <a:spLocks/>
          </p:cNvSpPr>
          <p:nvPr/>
        </p:nvSpPr>
        <p:spPr>
          <a:xfrm>
            <a:off x="4879156" y="5778340"/>
            <a:ext cx="5736559" cy="853652"/>
          </a:xfrm>
          <a:prstGeom prst="rect">
            <a:avLst/>
          </a:prstGeom>
        </p:spPr>
        <p:txBody>
          <a:bodyPr lIns="0" tIns="0" rIns="0" bIns="0" anchor="t" anchorCtr="0"/>
          <a:lstStyle>
            <a:lvl1pPr marL="0" indent="0" algn="r">
              <a:buNone/>
              <a:defRPr sz="2000">
                <a:solidFill>
                  <a:srgbClr val="006B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endParaRPr lang="it-IT" sz="1814" b="1">
              <a:solidFill>
                <a:srgbClr val="006B8B"/>
              </a:solidFill>
              <a:latin typeface="Helvetica"/>
              <a:cs typeface="Helvetica"/>
            </a:endParaRPr>
          </a:p>
        </p:txBody>
      </p:sp>
      <p:pic>
        <p:nvPicPr>
          <p:cNvPr id="10" name="Immagin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0067" y="807587"/>
            <a:ext cx="849164" cy="201086"/>
          </a:xfrm>
          <a:prstGeom prst="rect">
            <a:avLst/>
          </a:prstGeom>
        </p:spPr>
      </p:pic>
      <p:pic>
        <p:nvPicPr>
          <p:cNvPr id="12" name="Immagin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7453" y="512256"/>
            <a:ext cx="3208262" cy="784066"/>
          </a:xfrm>
          <a:prstGeom prst="rect">
            <a:avLst/>
          </a:prstGeom>
        </p:spPr>
      </p:pic>
    </p:spTree>
    <p:extLst>
      <p:ext uri="{BB962C8B-B14F-4D97-AF65-F5344CB8AC3E}">
        <p14:creationId xmlns:p14="http://schemas.microsoft.com/office/powerpoint/2010/main" val="844564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4589" rtl="0" eaLnBrk="1" latinLnBrk="0" hangingPunct="1">
        <a:spcBef>
          <a:spcPct val="0"/>
        </a:spcBef>
        <a:buNone/>
        <a:defRPr sz="3264" b="1" kern="1200">
          <a:solidFill>
            <a:schemeClr val="bg1"/>
          </a:solidFill>
          <a:latin typeface="Arial"/>
          <a:ea typeface="+mj-ea"/>
          <a:cs typeface="Arial"/>
        </a:defRPr>
      </a:lvl1pPr>
    </p:titleStyle>
    <p:bodyStyle>
      <a:lvl1pPr marL="310942" indent="-310942" algn="l" defTabSz="414589" rtl="0" eaLnBrk="1" latinLnBrk="0" hangingPunct="1">
        <a:spcBef>
          <a:spcPct val="20000"/>
        </a:spcBef>
        <a:buFont typeface="Arial"/>
        <a:buChar char="•"/>
        <a:defRPr kumimoji="0" lang="it-IT" sz="2902" b="1" i="0" u="none" strike="noStrike" kern="0" cap="none" spc="0" normalizeH="0" baseline="0" noProof="0" smtClean="0">
          <a:ln>
            <a:noFill/>
          </a:ln>
          <a:solidFill>
            <a:schemeClr val="bg1"/>
          </a:solidFill>
          <a:effectLst/>
          <a:uLnTx/>
          <a:uFillTx/>
          <a:latin typeface="Helvetica"/>
          <a:ea typeface="+mn-ea"/>
          <a:cs typeface="Helvetica"/>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3179430" y="5786020"/>
            <a:ext cx="9038592" cy="1095016"/>
          </a:xfrm>
          <a:prstGeom prst="rect">
            <a:avLst/>
          </a:prstGeom>
        </p:spPr>
      </p:pic>
      <p:pic>
        <p:nvPicPr>
          <p:cNvPr id="4" name="Immagine 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5098" y="6135982"/>
            <a:ext cx="1870538" cy="457140"/>
          </a:xfrm>
          <a:prstGeom prst="rect">
            <a:avLst/>
          </a:prstGeom>
        </p:spPr>
      </p:pic>
    </p:spTree>
    <p:extLst>
      <p:ext uri="{BB962C8B-B14F-4D97-AF65-F5344CB8AC3E}">
        <p14:creationId xmlns:p14="http://schemas.microsoft.com/office/powerpoint/2010/main" val="256199428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ctr" defTabSz="414589" rtl="0" eaLnBrk="1" latinLnBrk="0" hangingPunct="1">
        <a:spcBef>
          <a:spcPct val="0"/>
        </a:spcBef>
        <a:buNone/>
        <a:defRPr sz="3990" kern="1200">
          <a:solidFill>
            <a:schemeClr val="tx1"/>
          </a:solidFill>
          <a:latin typeface="+mj-lt"/>
          <a:ea typeface="+mj-ea"/>
          <a:cs typeface="+mj-cs"/>
        </a:defRPr>
      </a:lvl1pPr>
    </p:titleStyle>
    <p:bodyStyle>
      <a:lvl1pPr marL="310942" indent="-310942" algn="l" defTabSz="414589" rtl="0" eaLnBrk="1" latinLnBrk="0" hangingPunct="1">
        <a:spcBef>
          <a:spcPct val="20000"/>
        </a:spcBef>
        <a:buFont typeface="Arial"/>
        <a:buChar char="•"/>
        <a:defRPr sz="2902" kern="1200">
          <a:solidFill>
            <a:schemeClr val="tx1"/>
          </a:solidFill>
          <a:latin typeface="+mn-lt"/>
          <a:ea typeface="+mn-ea"/>
          <a:cs typeface="+mn-cs"/>
        </a:defRPr>
      </a:lvl1pPr>
      <a:lvl2pPr marL="673707" indent="-259118" algn="l" defTabSz="414589" rtl="0" eaLnBrk="1" latinLnBrk="0" hangingPunct="1">
        <a:spcBef>
          <a:spcPct val="20000"/>
        </a:spcBef>
        <a:buFont typeface="Arial"/>
        <a:buChar char="–"/>
        <a:defRPr sz="2539" kern="1200">
          <a:solidFill>
            <a:schemeClr val="tx1"/>
          </a:solidFill>
          <a:latin typeface="+mn-lt"/>
          <a:ea typeface="+mn-ea"/>
          <a:cs typeface="+mn-cs"/>
        </a:defRPr>
      </a:lvl2pPr>
      <a:lvl3pPr marL="1036472" indent="-207294" algn="l" defTabSz="414589" rtl="0" eaLnBrk="1" latinLnBrk="0" hangingPunct="1">
        <a:spcBef>
          <a:spcPct val="20000"/>
        </a:spcBef>
        <a:buFont typeface="Arial"/>
        <a:buChar char="•"/>
        <a:defRPr sz="2176" kern="1200">
          <a:solidFill>
            <a:schemeClr val="tx1"/>
          </a:solidFill>
          <a:latin typeface="+mn-lt"/>
          <a:ea typeface="+mn-ea"/>
          <a:cs typeface="+mn-cs"/>
        </a:defRPr>
      </a:lvl3pPr>
      <a:lvl4pPr marL="1451061" indent="-207294" algn="l" defTabSz="414589" rtl="0" eaLnBrk="1" latinLnBrk="0" hangingPunct="1">
        <a:spcBef>
          <a:spcPct val="20000"/>
        </a:spcBef>
        <a:buFont typeface="Arial"/>
        <a:buChar char="–"/>
        <a:defRPr sz="1814" kern="1200">
          <a:solidFill>
            <a:schemeClr val="tx1"/>
          </a:solidFill>
          <a:latin typeface="+mn-lt"/>
          <a:ea typeface="+mn-ea"/>
          <a:cs typeface="+mn-cs"/>
        </a:defRPr>
      </a:lvl4pPr>
      <a:lvl5pPr marL="1865650" indent="-207294" algn="l" defTabSz="414589" rtl="0" eaLnBrk="1" latinLnBrk="0" hangingPunct="1">
        <a:spcBef>
          <a:spcPct val="20000"/>
        </a:spcBef>
        <a:buFont typeface="Arial"/>
        <a:buChar char="»"/>
        <a:defRPr sz="1814" kern="1200">
          <a:solidFill>
            <a:schemeClr val="tx1"/>
          </a:solidFill>
          <a:latin typeface="+mn-lt"/>
          <a:ea typeface="+mn-ea"/>
          <a:cs typeface="+mn-cs"/>
        </a:defRPr>
      </a:lvl5pPr>
      <a:lvl6pPr marL="2280239" indent="-207294" algn="l" defTabSz="414589" rtl="0" eaLnBrk="1" latinLnBrk="0" hangingPunct="1">
        <a:spcBef>
          <a:spcPct val="20000"/>
        </a:spcBef>
        <a:buFont typeface="Arial"/>
        <a:buChar char="•"/>
        <a:defRPr sz="1814" kern="1200">
          <a:solidFill>
            <a:schemeClr val="tx1"/>
          </a:solidFill>
          <a:latin typeface="+mn-lt"/>
          <a:ea typeface="+mn-ea"/>
          <a:cs typeface="+mn-cs"/>
        </a:defRPr>
      </a:lvl6pPr>
      <a:lvl7pPr marL="2694828" indent="-207294" algn="l" defTabSz="414589" rtl="0" eaLnBrk="1" latinLnBrk="0" hangingPunct="1">
        <a:spcBef>
          <a:spcPct val="20000"/>
        </a:spcBef>
        <a:buFont typeface="Arial"/>
        <a:buChar char="•"/>
        <a:defRPr sz="1814" kern="1200">
          <a:solidFill>
            <a:schemeClr val="tx1"/>
          </a:solidFill>
          <a:latin typeface="+mn-lt"/>
          <a:ea typeface="+mn-ea"/>
          <a:cs typeface="+mn-cs"/>
        </a:defRPr>
      </a:lvl7pPr>
      <a:lvl8pPr marL="3109417" indent="-207294" algn="l" defTabSz="414589" rtl="0" eaLnBrk="1" latinLnBrk="0" hangingPunct="1">
        <a:spcBef>
          <a:spcPct val="20000"/>
        </a:spcBef>
        <a:buFont typeface="Arial"/>
        <a:buChar char="•"/>
        <a:defRPr sz="1814" kern="1200">
          <a:solidFill>
            <a:schemeClr val="tx1"/>
          </a:solidFill>
          <a:latin typeface="+mn-lt"/>
          <a:ea typeface="+mn-ea"/>
          <a:cs typeface="+mn-cs"/>
        </a:defRPr>
      </a:lvl8pPr>
      <a:lvl9pPr marL="3524006" indent="-207294" algn="l" defTabSz="414589" rtl="0" eaLnBrk="1" latinLnBrk="0" hangingPunct="1">
        <a:spcBef>
          <a:spcPct val="20000"/>
        </a:spcBef>
        <a:buFont typeface="Arial"/>
        <a:buChar char="•"/>
        <a:defRPr sz="1814" kern="1200">
          <a:solidFill>
            <a:schemeClr val="tx1"/>
          </a:solidFill>
          <a:latin typeface="+mn-lt"/>
          <a:ea typeface="+mn-ea"/>
          <a:cs typeface="+mn-cs"/>
        </a:defRPr>
      </a:lvl9pPr>
    </p:bodyStyle>
    <p:otherStyle>
      <a:defPPr>
        <a:defRPr lang="it-IT"/>
      </a:defPPr>
      <a:lvl1pPr marL="0" algn="l" defTabSz="414589" rtl="0" eaLnBrk="1" latinLnBrk="0" hangingPunct="1">
        <a:defRPr sz="1632" kern="1200">
          <a:solidFill>
            <a:schemeClr val="tx1"/>
          </a:solidFill>
          <a:latin typeface="+mn-lt"/>
          <a:ea typeface="+mn-ea"/>
          <a:cs typeface="+mn-cs"/>
        </a:defRPr>
      </a:lvl1pPr>
      <a:lvl2pPr marL="414589" algn="l" defTabSz="414589" rtl="0" eaLnBrk="1" latinLnBrk="0" hangingPunct="1">
        <a:defRPr sz="1632" kern="1200">
          <a:solidFill>
            <a:schemeClr val="tx1"/>
          </a:solidFill>
          <a:latin typeface="+mn-lt"/>
          <a:ea typeface="+mn-ea"/>
          <a:cs typeface="+mn-cs"/>
        </a:defRPr>
      </a:lvl2pPr>
      <a:lvl3pPr marL="829178" algn="l" defTabSz="414589" rtl="0" eaLnBrk="1" latinLnBrk="0" hangingPunct="1">
        <a:defRPr sz="1632" kern="1200">
          <a:solidFill>
            <a:schemeClr val="tx1"/>
          </a:solidFill>
          <a:latin typeface="+mn-lt"/>
          <a:ea typeface="+mn-ea"/>
          <a:cs typeface="+mn-cs"/>
        </a:defRPr>
      </a:lvl3pPr>
      <a:lvl4pPr marL="1243767" algn="l" defTabSz="414589" rtl="0" eaLnBrk="1" latinLnBrk="0" hangingPunct="1">
        <a:defRPr sz="1632" kern="1200">
          <a:solidFill>
            <a:schemeClr val="tx1"/>
          </a:solidFill>
          <a:latin typeface="+mn-lt"/>
          <a:ea typeface="+mn-ea"/>
          <a:cs typeface="+mn-cs"/>
        </a:defRPr>
      </a:lvl4pPr>
      <a:lvl5pPr marL="1658356" algn="l" defTabSz="414589" rtl="0" eaLnBrk="1" latinLnBrk="0" hangingPunct="1">
        <a:defRPr sz="1632" kern="1200">
          <a:solidFill>
            <a:schemeClr val="tx1"/>
          </a:solidFill>
          <a:latin typeface="+mn-lt"/>
          <a:ea typeface="+mn-ea"/>
          <a:cs typeface="+mn-cs"/>
        </a:defRPr>
      </a:lvl5pPr>
      <a:lvl6pPr marL="2072945" algn="l" defTabSz="414589" rtl="0" eaLnBrk="1" latinLnBrk="0" hangingPunct="1">
        <a:defRPr sz="1632" kern="1200">
          <a:solidFill>
            <a:schemeClr val="tx1"/>
          </a:solidFill>
          <a:latin typeface="+mn-lt"/>
          <a:ea typeface="+mn-ea"/>
          <a:cs typeface="+mn-cs"/>
        </a:defRPr>
      </a:lvl6pPr>
      <a:lvl7pPr marL="2487534" algn="l" defTabSz="414589" rtl="0" eaLnBrk="1" latinLnBrk="0" hangingPunct="1">
        <a:defRPr sz="1632" kern="1200">
          <a:solidFill>
            <a:schemeClr val="tx1"/>
          </a:solidFill>
          <a:latin typeface="+mn-lt"/>
          <a:ea typeface="+mn-ea"/>
          <a:cs typeface="+mn-cs"/>
        </a:defRPr>
      </a:lvl7pPr>
      <a:lvl8pPr marL="2902123" algn="l" defTabSz="414589" rtl="0" eaLnBrk="1" latinLnBrk="0" hangingPunct="1">
        <a:defRPr sz="1632" kern="1200">
          <a:solidFill>
            <a:schemeClr val="tx1"/>
          </a:solidFill>
          <a:latin typeface="+mn-lt"/>
          <a:ea typeface="+mn-ea"/>
          <a:cs typeface="+mn-cs"/>
        </a:defRPr>
      </a:lvl8pPr>
      <a:lvl9pPr marL="3316712" algn="l" defTabSz="414589" rtl="0" eaLnBrk="1" latinLnBrk="0" hangingPunct="1">
        <a:defRPr sz="16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1"/>
          </p:nvPr>
        </p:nvSpPr>
        <p:spPr>
          <a:xfrm>
            <a:off x="2502892" y="5916536"/>
            <a:ext cx="7186217" cy="528725"/>
          </a:xfrm>
        </p:spPr>
        <p:txBody>
          <a:bodyPr/>
          <a:lstStyle/>
          <a:p>
            <a:r>
              <a:rPr lang="it-IT" b="1" dirty="0" err="1"/>
              <a:t>María</a:t>
            </a:r>
            <a:r>
              <a:rPr lang="it-IT" b="1" dirty="0"/>
              <a:t> Paniagua</a:t>
            </a:r>
            <a:endParaRPr b="1" dirty="0"/>
          </a:p>
          <a:p>
            <a:r>
              <a:rPr dirty="0"/>
              <a:t>22 &amp; 23 October 2018</a:t>
            </a:r>
            <a:r>
              <a:rPr lang="it-IT" dirty="0">
                <a:solidFill>
                  <a:srgbClr val="006B8B">
                    <a:alpha val="50000"/>
                  </a:srgbClr>
                </a:solidFill>
              </a:rPr>
              <a:t> •</a:t>
            </a:r>
            <a:r>
              <a:rPr dirty="0"/>
              <a:t> IMI Scientific Symposium </a:t>
            </a:r>
            <a:r>
              <a:rPr lang="it-IT" dirty="0">
                <a:solidFill>
                  <a:srgbClr val="006B8B">
                    <a:alpha val="50000"/>
                  </a:srgbClr>
                </a:solidFill>
              </a:rPr>
              <a:t>•</a:t>
            </a:r>
            <a:r>
              <a:rPr dirty="0"/>
              <a:t> Brussels, Belgium</a:t>
            </a:r>
          </a:p>
        </p:txBody>
      </p:sp>
      <p:sp>
        <p:nvSpPr>
          <p:cNvPr id="3" name="Text Placeholder 2"/>
          <p:cNvSpPr>
            <a:spLocks noGrp="1"/>
          </p:cNvSpPr>
          <p:nvPr>
            <p:ph type="body" sz="quarter" idx="10"/>
          </p:nvPr>
        </p:nvSpPr>
        <p:spPr>
          <a:xfrm>
            <a:off x="2502892" y="1765341"/>
            <a:ext cx="7186217" cy="3868019"/>
          </a:xfrm>
        </p:spPr>
        <p:txBody>
          <a:bodyPr/>
          <a:lstStyle/>
          <a:p>
            <a:pPr algn="ctr"/>
            <a:r>
              <a:rPr lang="en-GB" dirty="0"/>
              <a:t>EURECA - </a:t>
            </a:r>
            <a:r>
              <a:rPr lang="en-GB" dirty="0" err="1"/>
              <a:t>Substudy</a:t>
            </a:r>
            <a:r>
              <a:rPr lang="en-GB" dirty="0"/>
              <a:t> of infections due to </a:t>
            </a:r>
            <a:r>
              <a:rPr lang="en-GB" dirty="0" err="1"/>
              <a:t>carbapenem</a:t>
            </a:r>
            <a:r>
              <a:rPr lang="en-GB" dirty="0"/>
              <a:t>-resistant Enterobacteriacea</a:t>
            </a:r>
            <a:r>
              <a:rPr lang="en-GB" i="1" dirty="0"/>
              <a:t> </a:t>
            </a:r>
            <a:r>
              <a:rPr lang="en-GB" dirty="0"/>
              <a:t>(CRE)</a:t>
            </a:r>
            <a:r>
              <a:rPr lang="en-GB" i="1" dirty="0"/>
              <a:t> </a:t>
            </a:r>
            <a:r>
              <a:rPr lang="en-GB" dirty="0"/>
              <a:t>along Europe.</a:t>
            </a:r>
          </a:p>
          <a:p>
            <a:pPr algn="ctr"/>
            <a:endParaRPr lang="en-GB" dirty="0"/>
          </a:p>
          <a:p>
            <a:pPr algn="ctr"/>
            <a:r>
              <a:rPr lang="en-GB" dirty="0"/>
              <a:t> Inside COMBACTE network: global information for a global problem.</a:t>
            </a:r>
            <a:r>
              <a:rPr lang="es-ES_tradnl" dirty="0"/>
              <a:t> </a:t>
            </a:r>
            <a:endParaRPr lang="en-GB" dirty="0"/>
          </a:p>
        </p:txBody>
      </p:sp>
    </p:spTree>
    <p:extLst>
      <p:ext uri="{BB962C8B-B14F-4D97-AF65-F5344CB8AC3E}">
        <p14:creationId xmlns:p14="http://schemas.microsoft.com/office/powerpoint/2010/main" val="69896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69769" y="473628"/>
            <a:ext cx="8512039" cy="282129"/>
          </a:xfrm>
        </p:spPr>
        <p:txBody>
          <a:bodyPr/>
          <a:lstStyle/>
          <a:p>
            <a:r>
              <a:rPr lang="en-GB" sz="2539" b="1" i="0" dirty="0">
                <a:latin typeface="Arial Black"/>
                <a:cs typeface="Arial Black"/>
              </a:rPr>
              <a:t>INTRODUCTION. BACKGROUND</a:t>
            </a:r>
          </a:p>
        </p:txBody>
      </p:sp>
      <p:pic>
        <p:nvPicPr>
          <p:cNvPr id="17" name="Imagen 16">
            <a:extLst>
              <a:ext uri="{FF2B5EF4-FFF2-40B4-BE49-F238E27FC236}">
                <a16:creationId xmlns:a16="http://schemas.microsoft.com/office/drawing/2014/main" id="{E2D6098E-9A43-4B65-9CBE-C05ADAB6DEC4}"/>
              </a:ext>
            </a:extLst>
          </p:cNvPr>
          <p:cNvPicPr>
            <a:picLocks noChangeAspect="1"/>
          </p:cNvPicPr>
          <p:nvPr/>
        </p:nvPicPr>
        <p:blipFill>
          <a:blip r:embed="rId3"/>
          <a:stretch>
            <a:fillRect/>
          </a:stretch>
        </p:blipFill>
        <p:spPr>
          <a:xfrm>
            <a:off x="1673735" y="1062028"/>
            <a:ext cx="2156424" cy="1520282"/>
          </a:xfrm>
          <a:prstGeom prst="rect">
            <a:avLst/>
          </a:prstGeom>
        </p:spPr>
      </p:pic>
      <p:pic>
        <p:nvPicPr>
          <p:cNvPr id="18" name="Imagen 17">
            <a:extLst>
              <a:ext uri="{FF2B5EF4-FFF2-40B4-BE49-F238E27FC236}">
                <a16:creationId xmlns:a16="http://schemas.microsoft.com/office/drawing/2014/main" id="{968ADAC4-9731-48A3-B44F-720BEEC8F56C}"/>
              </a:ext>
            </a:extLst>
          </p:cNvPr>
          <p:cNvPicPr>
            <a:picLocks noChangeAspect="1"/>
          </p:cNvPicPr>
          <p:nvPr/>
        </p:nvPicPr>
        <p:blipFill>
          <a:blip r:embed="rId4"/>
          <a:stretch>
            <a:fillRect/>
          </a:stretch>
        </p:blipFill>
        <p:spPr>
          <a:xfrm>
            <a:off x="3830159" y="1062028"/>
            <a:ext cx="2167386" cy="1520049"/>
          </a:xfrm>
          <a:prstGeom prst="rect">
            <a:avLst/>
          </a:prstGeom>
        </p:spPr>
      </p:pic>
      <p:pic>
        <p:nvPicPr>
          <p:cNvPr id="19" name="Imagen 18">
            <a:extLst>
              <a:ext uri="{FF2B5EF4-FFF2-40B4-BE49-F238E27FC236}">
                <a16:creationId xmlns:a16="http://schemas.microsoft.com/office/drawing/2014/main" id="{45C128AD-044C-4A5D-9001-DD2CB190A488}"/>
              </a:ext>
            </a:extLst>
          </p:cNvPr>
          <p:cNvPicPr>
            <a:picLocks noChangeAspect="1"/>
          </p:cNvPicPr>
          <p:nvPr/>
        </p:nvPicPr>
        <p:blipFill>
          <a:blip r:embed="rId5"/>
          <a:stretch>
            <a:fillRect/>
          </a:stretch>
        </p:blipFill>
        <p:spPr>
          <a:xfrm>
            <a:off x="5997545" y="1062028"/>
            <a:ext cx="2119052" cy="1499880"/>
          </a:xfrm>
          <a:prstGeom prst="rect">
            <a:avLst/>
          </a:prstGeom>
        </p:spPr>
      </p:pic>
      <p:pic>
        <p:nvPicPr>
          <p:cNvPr id="20" name="Imagen 19">
            <a:extLst>
              <a:ext uri="{FF2B5EF4-FFF2-40B4-BE49-F238E27FC236}">
                <a16:creationId xmlns:a16="http://schemas.microsoft.com/office/drawing/2014/main" id="{149DDD15-B80D-4F4B-8F20-A5D8A30D2931}"/>
              </a:ext>
            </a:extLst>
          </p:cNvPr>
          <p:cNvPicPr>
            <a:picLocks noChangeAspect="1"/>
          </p:cNvPicPr>
          <p:nvPr/>
        </p:nvPicPr>
        <p:blipFill>
          <a:blip r:embed="rId6"/>
          <a:stretch>
            <a:fillRect/>
          </a:stretch>
        </p:blipFill>
        <p:spPr>
          <a:xfrm>
            <a:off x="8090604" y="1062028"/>
            <a:ext cx="2166782" cy="1520282"/>
          </a:xfrm>
          <a:prstGeom prst="rect">
            <a:avLst/>
          </a:prstGeom>
        </p:spPr>
      </p:pic>
      <p:sp>
        <p:nvSpPr>
          <p:cNvPr id="21" name="CuadroTexto 20">
            <a:extLst>
              <a:ext uri="{FF2B5EF4-FFF2-40B4-BE49-F238E27FC236}">
                <a16:creationId xmlns:a16="http://schemas.microsoft.com/office/drawing/2014/main" id="{5690DBB5-B46C-44E8-A1BC-316098F9931B}"/>
              </a:ext>
            </a:extLst>
          </p:cNvPr>
          <p:cNvSpPr txBox="1"/>
          <p:nvPr/>
        </p:nvSpPr>
        <p:spPr>
          <a:xfrm>
            <a:off x="3197551" y="1148958"/>
            <a:ext cx="704039"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814" b="0" i="0" u="none" strike="noStrike" kern="1200" cap="none" spc="0" normalizeH="0" baseline="0" noProof="0" dirty="0">
                <a:ln>
                  <a:noFill/>
                </a:ln>
                <a:solidFill>
                  <a:prstClr val="black"/>
                </a:solidFill>
                <a:effectLst/>
                <a:uLnTx/>
                <a:uFillTx/>
                <a:latin typeface="Arial"/>
                <a:ea typeface="+mn-ea"/>
                <a:cs typeface="+mn-cs"/>
              </a:rPr>
              <a:t>2009</a:t>
            </a:r>
          </a:p>
        </p:txBody>
      </p:sp>
      <p:sp>
        <p:nvSpPr>
          <p:cNvPr id="22" name="CuadroTexto 21">
            <a:extLst>
              <a:ext uri="{FF2B5EF4-FFF2-40B4-BE49-F238E27FC236}">
                <a16:creationId xmlns:a16="http://schemas.microsoft.com/office/drawing/2014/main" id="{9A2FF22E-B663-4C95-9D6E-4175B3D69416}"/>
              </a:ext>
            </a:extLst>
          </p:cNvPr>
          <p:cNvSpPr txBox="1"/>
          <p:nvPr/>
        </p:nvSpPr>
        <p:spPr>
          <a:xfrm>
            <a:off x="5364937" y="1148958"/>
            <a:ext cx="704039"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814" b="0" i="0" u="none" strike="noStrike" kern="1200" cap="none" spc="0" normalizeH="0" baseline="0" noProof="0" dirty="0">
                <a:ln>
                  <a:noFill/>
                </a:ln>
                <a:solidFill>
                  <a:prstClr val="black"/>
                </a:solidFill>
                <a:effectLst/>
                <a:uLnTx/>
                <a:uFillTx/>
                <a:latin typeface="Arial"/>
                <a:ea typeface="+mn-ea"/>
                <a:cs typeface="+mn-cs"/>
              </a:rPr>
              <a:t>2013</a:t>
            </a:r>
          </a:p>
        </p:txBody>
      </p:sp>
      <p:sp>
        <p:nvSpPr>
          <p:cNvPr id="23" name="CuadroTexto 22">
            <a:extLst>
              <a:ext uri="{FF2B5EF4-FFF2-40B4-BE49-F238E27FC236}">
                <a16:creationId xmlns:a16="http://schemas.microsoft.com/office/drawing/2014/main" id="{E7ACFE63-9A12-4425-B5E2-77EADA4E634D}"/>
              </a:ext>
            </a:extLst>
          </p:cNvPr>
          <p:cNvSpPr txBox="1"/>
          <p:nvPr/>
        </p:nvSpPr>
        <p:spPr>
          <a:xfrm>
            <a:off x="7483988" y="1148958"/>
            <a:ext cx="704039"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814" b="0" i="0" u="none" strike="noStrike" kern="1200" cap="none" spc="0" normalizeH="0" baseline="0" noProof="0" dirty="0">
                <a:ln>
                  <a:noFill/>
                </a:ln>
                <a:solidFill>
                  <a:prstClr val="black"/>
                </a:solidFill>
                <a:effectLst/>
                <a:uLnTx/>
                <a:uFillTx/>
                <a:latin typeface="Arial"/>
                <a:ea typeface="+mn-ea"/>
                <a:cs typeface="+mn-cs"/>
              </a:rPr>
              <a:t>2015</a:t>
            </a:r>
          </a:p>
        </p:txBody>
      </p:sp>
      <p:sp>
        <p:nvSpPr>
          <p:cNvPr id="25" name="CuadroTexto 24">
            <a:extLst>
              <a:ext uri="{FF2B5EF4-FFF2-40B4-BE49-F238E27FC236}">
                <a16:creationId xmlns:a16="http://schemas.microsoft.com/office/drawing/2014/main" id="{F60A2EA7-5F12-4379-B94D-58222F23AA74}"/>
              </a:ext>
            </a:extLst>
          </p:cNvPr>
          <p:cNvSpPr txBox="1"/>
          <p:nvPr/>
        </p:nvSpPr>
        <p:spPr>
          <a:xfrm>
            <a:off x="9624777" y="1148958"/>
            <a:ext cx="704039" cy="371512"/>
          </a:xfrm>
          <a:prstGeom prst="rect">
            <a:avLst/>
          </a:prstGeom>
          <a:noFill/>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814" b="0" i="0" u="none" strike="noStrike" kern="1200" cap="none" spc="0" normalizeH="0" baseline="0" noProof="0" dirty="0">
                <a:ln>
                  <a:noFill/>
                </a:ln>
                <a:solidFill>
                  <a:prstClr val="black"/>
                </a:solidFill>
                <a:effectLst/>
                <a:uLnTx/>
                <a:uFillTx/>
                <a:latin typeface="Arial"/>
                <a:ea typeface="+mn-ea"/>
                <a:cs typeface="+mn-cs"/>
              </a:rPr>
              <a:t>2016</a:t>
            </a:r>
          </a:p>
        </p:txBody>
      </p:sp>
      <p:pic>
        <p:nvPicPr>
          <p:cNvPr id="26" name="Imagen 25"/>
          <p:cNvPicPr>
            <a:picLocks noChangeAspect="1"/>
          </p:cNvPicPr>
          <p:nvPr/>
        </p:nvPicPr>
        <p:blipFill>
          <a:blip r:embed="rId7"/>
          <a:stretch>
            <a:fillRect/>
          </a:stretch>
        </p:blipFill>
        <p:spPr>
          <a:xfrm>
            <a:off x="1376446" y="3566649"/>
            <a:ext cx="4502902" cy="2630086"/>
          </a:xfrm>
          <a:prstGeom prst="ellipse">
            <a:avLst/>
          </a:prstGeom>
          <a:ln>
            <a:noFill/>
          </a:ln>
          <a:effectLst>
            <a:softEdge rad="112500"/>
          </a:effectLst>
        </p:spPr>
      </p:pic>
      <p:sp>
        <p:nvSpPr>
          <p:cNvPr id="28" name="CuadroTexto 27"/>
          <p:cNvSpPr txBox="1"/>
          <p:nvPr/>
        </p:nvSpPr>
        <p:spPr>
          <a:xfrm>
            <a:off x="6542985" y="3856347"/>
            <a:ext cx="3629520" cy="1431674"/>
          </a:xfrm>
          <a:prstGeom prst="rect">
            <a:avLst/>
          </a:prstGeom>
          <a:effectLst>
            <a:glow rad="101600">
              <a:schemeClr val="accent6">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2176" b="0" i="0" u="none" strike="noStrike" kern="1200" cap="none" spc="0" normalizeH="0" baseline="0" noProof="0" dirty="0">
                <a:ln>
                  <a:noFill/>
                </a:ln>
                <a:solidFill>
                  <a:prstClr val="black"/>
                </a:solidFill>
                <a:effectLst/>
                <a:uLnTx/>
                <a:uFillTx/>
                <a:latin typeface="Arial"/>
                <a:ea typeface="+mn-ea"/>
                <a:cs typeface="+mn-cs"/>
              </a:rPr>
              <a:t>10 </a:t>
            </a:r>
            <a:r>
              <a:rPr kumimoji="0" lang="es-ES" sz="2176" b="0" i="0" u="none" strike="noStrike" kern="1200" cap="none" spc="0" normalizeH="0" baseline="0" noProof="0" dirty="0" err="1">
                <a:ln>
                  <a:noFill/>
                </a:ln>
                <a:solidFill>
                  <a:prstClr val="black"/>
                </a:solidFill>
                <a:effectLst/>
                <a:uLnTx/>
                <a:uFillTx/>
                <a:latin typeface="Arial"/>
                <a:ea typeface="+mn-ea"/>
                <a:cs typeface="+mn-cs"/>
              </a:rPr>
              <a:t>countries</a:t>
            </a:r>
            <a:endParaRPr kumimoji="0" lang="es-ES" sz="2176"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2176" b="0" i="0" u="none" strike="noStrike" kern="1200" cap="none" spc="0" normalizeH="0" baseline="0" noProof="0" dirty="0">
                <a:ln>
                  <a:noFill/>
                </a:ln>
                <a:solidFill>
                  <a:prstClr val="black"/>
                </a:solidFill>
                <a:effectLst/>
                <a:uLnTx/>
                <a:uFillTx/>
                <a:latin typeface="Arial"/>
                <a:ea typeface="+mn-ea"/>
                <a:cs typeface="+mn-cs"/>
              </a:rPr>
              <a:t>50 </a:t>
            </a:r>
            <a:r>
              <a:rPr kumimoji="0" lang="es-ES" sz="2176" b="0" i="0" u="none" strike="noStrike" kern="1200" cap="none" spc="0" normalizeH="0" baseline="0" noProof="0" dirty="0" err="1">
                <a:ln>
                  <a:noFill/>
                </a:ln>
                <a:solidFill>
                  <a:prstClr val="black"/>
                </a:solidFill>
                <a:effectLst/>
                <a:uLnTx/>
                <a:uFillTx/>
                <a:latin typeface="Arial"/>
                <a:ea typeface="+mn-ea"/>
                <a:cs typeface="+mn-cs"/>
              </a:rPr>
              <a:t>sites</a:t>
            </a:r>
            <a:endParaRPr kumimoji="0" lang="es-ES" sz="2176"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2176" b="0" i="0" u="none" strike="noStrike" kern="1200" cap="none" spc="0" normalizeH="0" baseline="0" noProof="0" dirty="0">
                <a:ln>
                  <a:noFill/>
                </a:ln>
                <a:solidFill>
                  <a:prstClr val="black"/>
                </a:solidFill>
                <a:effectLst/>
                <a:uLnTx/>
                <a:uFillTx/>
                <a:latin typeface="Arial"/>
                <a:ea typeface="+mn-ea"/>
                <a:cs typeface="+mn-cs"/>
              </a:rPr>
              <a:t>More </a:t>
            </a:r>
            <a:r>
              <a:rPr kumimoji="0" lang="es-ES" sz="2176" b="0" i="0" u="none" strike="noStrike" kern="1200" cap="none" spc="0" normalizeH="0" baseline="0" noProof="0" dirty="0" err="1">
                <a:ln>
                  <a:noFill/>
                </a:ln>
                <a:solidFill>
                  <a:prstClr val="black"/>
                </a:solidFill>
                <a:effectLst/>
                <a:uLnTx/>
                <a:uFillTx/>
                <a:latin typeface="Arial"/>
                <a:ea typeface="+mn-ea"/>
                <a:cs typeface="+mn-cs"/>
              </a:rPr>
              <a:t>than</a:t>
            </a:r>
            <a:r>
              <a:rPr kumimoji="0" lang="es-ES" sz="2176" b="0" i="0" u="none" strike="noStrike" kern="1200" cap="none" spc="0" normalizeH="0" baseline="0" noProof="0" dirty="0">
                <a:ln>
                  <a:noFill/>
                </a:ln>
                <a:solidFill>
                  <a:prstClr val="black"/>
                </a:solidFill>
                <a:effectLst/>
                <a:uLnTx/>
                <a:uFillTx/>
                <a:latin typeface="Arial"/>
                <a:ea typeface="+mn-ea"/>
                <a:cs typeface="+mn-cs"/>
              </a:rPr>
              <a:t> 200 </a:t>
            </a:r>
            <a:r>
              <a:rPr kumimoji="0" lang="es-ES" sz="2176" b="0" i="0" u="none" strike="noStrike" kern="1200" cap="none" spc="0" normalizeH="0" baseline="0" noProof="0" dirty="0" err="1">
                <a:ln>
                  <a:noFill/>
                </a:ln>
                <a:solidFill>
                  <a:prstClr val="black"/>
                </a:solidFill>
                <a:effectLst/>
                <a:uLnTx/>
                <a:uFillTx/>
                <a:latin typeface="Arial"/>
                <a:ea typeface="+mn-ea"/>
                <a:cs typeface="+mn-cs"/>
              </a:rPr>
              <a:t>investigators</a:t>
            </a:r>
            <a:endParaRPr kumimoji="0" lang="es-ES" sz="2176"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2176" b="0" i="0" u="none" strike="noStrike" kern="1200" cap="none" spc="0" normalizeH="0" baseline="0" noProof="0" dirty="0">
                <a:ln>
                  <a:noFill/>
                </a:ln>
                <a:solidFill>
                  <a:prstClr val="black"/>
                </a:solidFill>
                <a:effectLst/>
                <a:uLnTx/>
                <a:uFillTx/>
                <a:latin typeface="Arial"/>
                <a:ea typeface="+mn-ea"/>
                <a:cs typeface="+mn-cs"/>
              </a:rPr>
              <a:t>More </a:t>
            </a:r>
            <a:r>
              <a:rPr kumimoji="0" lang="es-ES" sz="2176" b="0" i="0" u="none" strike="noStrike" kern="1200" cap="none" spc="0" normalizeH="0" baseline="0" noProof="0" dirty="0" err="1">
                <a:ln>
                  <a:noFill/>
                </a:ln>
                <a:solidFill>
                  <a:prstClr val="black"/>
                </a:solidFill>
                <a:effectLst/>
                <a:uLnTx/>
                <a:uFillTx/>
                <a:latin typeface="Arial"/>
                <a:ea typeface="+mn-ea"/>
                <a:cs typeface="+mn-cs"/>
              </a:rPr>
              <a:t>than</a:t>
            </a:r>
            <a:r>
              <a:rPr kumimoji="0" lang="es-ES" sz="2176" b="0" i="0" u="none" strike="noStrike" kern="1200" cap="none" spc="0" normalizeH="0" baseline="0" noProof="0" dirty="0">
                <a:ln>
                  <a:noFill/>
                </a:ln>
                <a:solidFill>
                  <a:prstClr val="black"/>
                </a:solidFill>
                <a:effectLst/>
                <a:uLnTx/>
                <a:uFillTx/>
                <a:latin typeface="Arial"/>
                <a:ea typeface="+mn-ea"/>
                <a:cs typeface="+mn-cs"/>
              </a:rPr>
              <a:t> 2,000 </a:t>
            </a:r>
            <a:r>
              <a:rPr kumimoji="0" lang="es-ES" sz="2176" b="0" i="0" u="none" strike="noStrike" kern="1200" cap="none" spc="0" normalizeH="0" baseline="0" noProof="0" dirty="0" err="1">
                <a:ln>
                  <a:noFill/>
                </a:ln>
                <a:solidFill>
                  <a:prstClr val="black"/>
                </a:solidFill>
                <a:effectLst/>
                <a:uLnTx/>
                <a:uFillTx/>
                <a:latin typeface="Arial"/>
                <a:ea typeface="+mn-ea"/>
                <a:cs typeface="+mn-cs"/>
              </a:rPr>
              <a:t>patients</a:t>
            </a:r>
            <a:r>
              <a:rPr kumimoji="0" lang="es-ES" sz="2176" b="0" i="0" u="none" strike="noStrike" kern="1200" cap="none" spc="0" normalizeH="0" baseline="0" noProof="0" dirty="0">
                <a:ln>
                  <a:noFill/>
                </a:ln>
                <a:solidFill>
                  <a:prstClr val="black"/>
                </a:solidFill>
                <a:effectLst/>
                <a:uLnTx/>
                <a:uFillTx/>
                <a:latin typeface="Arial"/>
                <a:ea typeface="+mn-ea"/>
                <a:cs typeface="+mn-cs"/>
              </a:rPr>
              <a:t> </a:t>
            </a:r>
          </a:p>
        </p:txBody>
      </p:sp>
      <p:sp>
        <p:nvSpPr>
          <p:cNvPr id="29" name="CuadroTexto 28"/>
          <p:cNvSpPr txBox="1"/>
          <p:nvPr/>
        </p:nvSpPr>
        <p:spPr>
          <a:xfrm>
            <a:off x="6758315" y="5501874"/>
            <a:ext cx="1104790" cy="845809"/>
          </a:xfrm>
          <a:prstGeom prst="rect">
            <a:avLst/>
          </a:prstGeom>
          <a:effectLst>
            <a:glow rad="1016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632" b="0" i="0" u="none" strike="noStrike" kern="1200" cap="none" spc="0" normalizeH="0" baseline="0" noProof="0" dirty="0" err="1">
                <a:ln>
                  <a:noFill/>
                </a:ln>
                <a:solidFill>
                  <a:prstClr val="black"/>
                </a:solidFill>
                <a:effectLst/>
                <a:uLnTx/>
                <a:uFillTx/>
                <a:latin typeface="Arial"/>
                <a:ea typeface="+mn-ea"/>
                <a:cs typeface="+mn-cs"/>
              </a:rPr>
              <a:t>Academic</a:t>
            </a:r>
            <a:endParaRPr kumimoji="0" lang="es-ES" sz="1632"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632" b="0" i="0" u="none" strike="noStrike" kern="1200" cap="none" spc="0" normalizeH="0" baseline="0" noProof="0" dirty="0" err="1">
                <a:ln>
                  <a:noFill/>
                </a:ln>
                <a:solidFill>
                  <a:prstClr val="black"/>
                </a:solidFill>
                <a:effectLst/>
                <a:uLnTx/>
                <a:uFillTx/>
                <a:latin typeface="Arial"/>
                <a:ea typeface="+mn-ea"/>
                <a:cs typeface="+mn-cs"/>
              </a:rPr>
              <a:t>Industry</a:t>
            </a:r>
            <a:endParaRPr kumimoji="0" lang="es-ES" sz="1632"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632" b="0" i="0" u="none" strike="noStrike" kern="1200" cap="none" spc="0" normalizeH="0" baseline="0" noProof="0" dirty="0" err="1">
                <a:ln>
                  <a:noFill/>
                </a:ln>
                <a:solidFill>
                  <a:prstClr val="black"/>
                </a:solidFill>
                <a:effectLst/>
                <a:uLnTx/>
                <a:uFillTx/>
                <a:latin typeface="Arial"/>
                <a:ea typeface="+mn-ea"/>
                <a:cs typeface="+mn-cs"/>
              </a:rPr>
              <a:t>Biotech</a:t>
            </a:r>
            <a:endParaRPr kumimoji="0" lang="es-ES" sz="1632" b="0" i="0" u="none" strike="noStrike" kern="1200" cap="none" spc="0" normalizeH="0" baseline="0" noProof="0" dirty="0">
              <a:ln>
                <a:noFill/>
              </a:ln>
              <a:solidFill>
                <a:prstClr val="black"/>
              </a:solidFill>
              <a:effectLst/>
              <a:uLnTx/>
              <a:uFillTx/>
              <a:latin typeface="Arial"/>
              <a:ea typeface="+mn-ea"/>
              <a:cs typeface="+mn-cs"/>
            </a:endParaRPr>
          </a:p>
        </p:txBody>
      </p:sp>
      <p:pic>
        <p:nvPicPr>
          <p:cNvPr id="39" name="Imagen 38"/>
          <p:cNvPicPr>
            <a:picLocks noChangeAspect="1"/>
          </p:cNvPicPr>
          <p:nvPr/>
        </p:nvPicPr>
        <p:blipFill>
          <a:blip r:embed="rId8"/>
          <a:stretch>
            <a:fillRect/>
          </a:stretch>
        </p:blipFill>
        <p:spPr>
          <a:xfrm>
            <a:off x="3596553" y="6014969"/>
            <a:ext cx="1925799" cy="843031"/>
          </a:xfrm>
          <a:prstGeom prst="rect">
            <a:avLst/>
          </a:prstGeom>
          <a:ln>
            <a:noFill/>
          </a:ln>
          <a:effectLst>
            <a:softEdge rad="112500"/>
          </a:effectLst>
        </p:spPr>
      </p:pic>
      <p:sp>
        <p:nvSpPr>
          <p:cNvPr id="44" name="CuadroTexto 43"/>
          <p:cNvSpPr txBox="1"/>
          <p:nvPr/>
        </p:nvSpPr>
        <p:spPr>
          <a:xfrm>
            <a:off x="1294792" y="3147275"/>
            <a:ext cx="9647442" cy="622606"/>
          </a:xfrm>
          <a:prstGeom prst="rect">
            <a:avLst/>
          </a:prstGeom>
          <a:solidFill>
            <a:srgbClr val="D0E6E8">
              <a:alpha val="54000"/>
            </a:srgbClr>
          </a:solidFill>
          <a:ln>
            <a:solidFill>
              <a:srgbClr val="D0E6E8"/>
            </a:solidFill>
          </a:ln>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US" sz="1723" b="1" i="0" u="none" strike="noStrike" kern="1200" cap="none" spc="0" normalizeH="0" baseline="0" noProof="0" dirty="0" err="1">
                <a:ln>
                  <a:noFill/>
                </a:ln>
                <a:solidFill>
                  <a:prstClr val="black"/>
                </a:solidFill>
                <a:effectLst/>
                <a:uLnTx/>
                <a:uFillTx/>
                <a:latin typeface="Arial"/>
                <a:ea typeface="+mn-ea"/>
                <a:cs typeface="+mn-cs"/>
              </a:rPr>
              <a:t>EU</a:t>
            </a:r>
            <a:r>
              <a:rPr kumimoji="0" lang="en-US" sz="1723" b="0" i="0" u="none" strike="noStrike" kern="1200" cap="none" spc="0" normalizeH="0" baseline="0" noProof="0" dirty="0" err="1">
                <a:ln>
                  <a:noFill/>
                </a:ln>
                <a:solidFill>
                  <a:prstClr val="black"/>
                </a:solidFill>
                <a:effectLst/>
                <a:uLnTx/>
                <a:uFillTx/>
                <a:latin typeface="Arial"/>
                <a:ea typeface="+mn-ea"/>
                <a:cs typeface="+mn-cs"/>
              </a:rPr>
              <a:t>ropean</a:t>
            </a:r>
            <a:r>
              <a:rPr kumimoji="0" lang="en-US" sz="1723" b="0" i="0" u="none" strike="noStrike" kern="1200" cap="none" spc="0" normalizeH="0" baseline="0" noProof="0" dirty="0">
                <a:ln>
                  <a:noFill/>
                </a:ln>
                <a:solidFill>
                  <a:prstClr val="black"/>
                </a:solidFill>
                <a:effectLst/>
                <a:uLnTx/>
                <a:uFillTx/>
                <a:latin typeface="Arial"/>
                <a:ea typeface="+mn-ea"/>
                <a:cs typeface="+mn-cs"/>
              </a:rPr>
              <a:t> prospective cohort study on </a:t>
            </a:r>
            <a:r>
              <a:rPr kumimoji="0" lang="en-US" sz="1723" b="0" i="0" u="none" strike="noStrike" kern="1200" cap="none" spc="0" normalizeH="0" baseline="0" noProof="0" dirty="0" err="1">
                <a:ln>
                  <a:noFill/>
                </a:ln>
                <a:solidFill>
                  <a:prstClr val="black"/>
                </a:solidFill>
                <a:effectLst/>
                <a:uLnTx/>
                <a:uFillTx/>
                <a:latin typeface="Arial"/>
                <a:ea typeface="+mn-ea"/>
                <a:cs typeface="+mn-cs"/>
              </a:rPr>
              <a:t>Enterobacteriaceae</a:t>
            </a:r>
            <a:r>
              <a:rPr kumimoji="0" lang="en-US" sz="1723" b="0" i="0" u="none" strike="noStrike" kern="1200" cap="none" spc="0" normalizeH="0" baseline="0" noProof="0" dirty="0">
                <a:ln>
                  <a:noFill/>
                </a:ln>
                <a:solidFill>
                  <a:prstClr val="black"/>
                </a:solidFill>
                <a:effectLst/>
                <a:uLnTx/>
                <a:uFillTx/>
                <a:latin typeface="Arial"/>
                <a:ea typeface="+mn-ea"/>
                <a:cs typeface="+mn-cs"/>
              </a:rPr>
              <a:t> Showing </a:t>
            </a:r>
            <a:r>
              <a:rPr kumimoji="0" lang="en-US" sz="1723" b="1" i="0" u="none" strike="noStrike" kern="1200" cap="none" spc="0" normalizeH="0" baseline="0" noProof="0" dirty="0" err="1">
                <a:ln>
                  <a:noFill/>
                </a:ln>
                <a:solidFill>
                  <a:prstClr val="black"/>
                </a:solidFill>
                <a:effectLst/>
                <a:uLnTx/>
                <a:uFillTx/>
                <a:latin typeface="Arial"/>
                <a:ea typeface="+mn-ea"/>
                <a:cs typeface="+mn-cs"/>
              </a:rPr>
              <a:t>RE</a:t>
            </a:r>
            <a:r>
              <a:rPr kumimoji="0" lang="en-US" sz="1723" b="0" i="0" u="none" strike="noStrike" kern="1200" cap="none" spc="0" normalizeH="0" baseline="0" noProof="0" dirty="0" err="1">
                <a:ln>
                  <a:noFill/>
                </a:ln>
                <a:solidFill>
                  <a:prstClr val="black"/>
                </a:solidFill>
                <a:effectLst/>
                <a:uLnTx/>
                <a:uFillTx/>
                <a:latin typeface="Arial"/>
                <a:ea typeface="+mn-ea"/>
                <a:cs typeface="+mn-cs"/>
              </a:rPr>
              <a:t>sistance</a:t>
            </a:r>
            <a:r>
              <a:rPr kumimoji="0" lang="en-US" sz="1723" b="0" i="0" u="none" strike="noStrike" kern="1200" cap="none" spc="0" normalizeH="0" baseline="0" noProof="0" dirty="0">
                <a:ln>
                  <a:noFill/>
                </a:ln>
                <a:solidFill>
                  <a:prstClr val="black"/>
                </a:solidFill>
                <a:effectLst/>
                <a:uLnTx/>
                <a:uFillTx/>
                <a:latin typeface="Arial"/>
                <a:ea typeface="+mn-ea"/>
                <a:cs typeface="+mn-cs"/>
              </a:rPr>
              <a:t> to </a:t>
            </a:r>
            <a:r>
              <a:rPr kumimoji="0" lang="en-US" sz="1723" b="1" i="0" u="none" strike="noStrike" kern="1200" cap="none" spc="0" normalizeH="0" baseline="0" noProof="0" dirty="0" err="1">
                <a:ln>
                  <a:noFill/>
                </a:ln>
                <a:solidFill>
                  <a:prstClr val="black"/>
                </a:solidFill>
                <a:effectLst/>
                <a:uLnTx/>
                <a:uFillTx/>
                <a:latin typeface="Arial"/>
                <a:ea typeface="+mn-ea"/>
                <a:cs typeface="+mn-cs"/>
              </a:rPr>
              <a:t>CA</a:t>
            </a:r>
            <a:r>
              <a:rPr kumimoji="0" lang="en-US" sz="1723" b="0" i="0" u="none" strike="noStrike" kern="1200" cap="none" spc="0" normalizeH="0" baseline="0" noProof="0" dirty="0" err="1">
                <a:ln>
                  <a:noFill/>
                </a:ln>
                <a:solidFill>
                  <a:prstClr val="black"/>
                </a:solidFill>
                <a:effectLst/>
                <a:uLnTx/>
                <a:uFillTx/>
                <a:latin typeface="Arial"/>
                <a:ea typeface="+mn-ea"/>
                <a:cs typeface="+mn-cs"/>
              </a:rPr>
              <a:t>rbapenems</a:t>
            </a:r>
            <a:endParaRPr kumimoji="0" lang="en-GB" sz="1723" b="0" i="0" u="none" strike="noStrike" kern="1200" cap="none" spc="0" normalizeH="0" baseline="0" noProof="0" dirty="0">
              <a:ln>
                <a:noFill/>
              </a:ln>
              <a:solidFill>
                <a:prstClr val="black"/>
              </a:solidFill>
              <a:effectLst/>
              <a:uLnTx/>
              <a:uFillTx/>
              <a:latin typeface="Arial"/>
              <a:ea typeface="+mn-ea"/>
              <a:cs typeface="+mn-cs"/>
            </a:endParaRPr>
          </a:p>
        </p:txBody>
      </p:sp>
      <p:sp>
        <p:nvSpPr>
          <p:cNvPr id="47" name="CuadroTexto 46"/>
          <p:cNvSpPr txBox="1"/>
          <p:nvPr/>
        </p:nvSpPr>
        <p:spPr>
          <a:xfrm>
            <a:off x="8369957" y="5643338"/>
            <a:ext cx="1475084" cy="594650"/>
          </a:xfrm>
          <a:prstGeom prst="rect">
            <a:avLst/>
          </a:prstGeom>
          <a:effectLst>
            <a:glow rad="101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632" b="0" i="0" u="none" strike="noStrike" kern="1200" cap="none" spc="0" normalizeH="0" baseline="0" noProof="0" dirty="0" err="1">
                <a:ln>
                  <a:noFill/>
                </a:ln>
                <a:solidFill>
                  <a:prstClr val="black"/>
                </a:solidFill>
                <a:effectLst/>
                <a:uLnTx/>
                <a:uFillTx/>
                <a:latin typeface="Arial"/>
                <a:ea typeface="+mn-ea"/>
                <a:cs typeface="+mn-cs"/>
              </a:rPr>
              <a:t>Public-Private</a:t>
            </a:r>
            <a:endParaRPr kumimoji="0" lang="es-ES" sz="1632"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1632" b="0" i="0" u="none" strike="noStrike" kern="1200" cap="none" spc="0" normalizeH="0" baseline="0" noProof="0" dirty="0" err="1">
                <a:ln>
                  <a:noFill/>
                </a:ln>
                <a:solidFill>
                  <a:prstClr val="black"/>
                </a:solidFill>
                <a:effectLst/>
                <a:uLnTx/>
                <a:uFillTx/>
                <a:latin typeface="Arial"/>
                <a:ea typeface="+mn-ea"/>
                <a:cs typeface="+mn-cs"/>
              </a:rPr>
              <a:t>Partnership</a:t>
            </a:r>
            <a:endParaRPr kumimoji="0" lang="es-ES" sz="1632"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CuadroTexto 1"/>
          <p:cNvSpPr txBox="1"/>
          <p:nvPr/>
        </p:nvSpPr>
        <p:spPr>
          <a:xfrm>
            <a:off x="4347670" y="2706348"/>
            <a:ext cx="2959708" cy="427168"/>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2176" b="1" i="0" u="none" strike="noStrike" kern="1200" cap="none" spc="0" normalizeH="0" baseline="0" noProof="0" dirty="0">
                <a:ln>
                  <a:noFill/>
                </a:ln>
                <a:solidFill>
                  <a:srgbClr val="FF0000"/>
                </a:solidFill>
                <a:effectLst/>
                <a:uLnTx/>
                <a:uFillTx/>
                <a:latin typeface="Arial"/>
                <a:ea typeface="+mn-ea"/>
                <a:cs typeface="+mn-cs"/>
              </a:rPr>
              <a:t>EURECA STUDY</a:t>
            </a:r>
          </a:p>
        </p:txBody>
      </p:sp>
      <p:sp>
        <p:nvSpPr>
          <p:cNvPr id="4" name="CuadroTexto 3"/>
          <p:cNvSpPr txBox="1"/>
          <p:nvPr/>
        </p:nvSpPr>
        <p:spPr>
          <a:xfrm>
            <a:off x="8604526" y="2582310"/>
            <a:ext cx="1652860" cy="231923"/>
          </a:xfrm>
          <a:prstGeom prst="rect">
            <a:avLst/>
          </a:prstGeom>
          <a:noFill/>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s-ES" sz="907" b="0" i="1" u="none" strike="noStrike" kern="1200" cap="none" spc="0" normalizeH="0" baseline="0" noProof="0" dirty="0" err="1">
                <a:ln>
                  <a:noFill/>
                </a:ln>
                <a:solidFill>
                  <a:prstClr val="black"/>
                </a:solidFill>
                <a:effectLst/>
                <a:uLnTx/>
                <a:uFillTx/>
                <a:latin typeface="Arial"/>
                <a:ea typeface="+mn-ea"/>
                <a:cs typeface="+mn-cs"/>
              </a:rPr>
              <a:t>Klebsiella</a:t>
            </a:r>
            <a:r>
              <a:rPr kumimoji="0" lang="es-ES" sz="907" b="0" i="1" u="none" strike="noStrike" kern="1200" cap="none" spc="0" normalizeH="0" baseline="0" noProof="0" dirty="0">
                <a:ln>
                  <a:noFill/>
                </a:ln>
                <a:solidFill>
                  <a:prstClr val="black"/>
                </a:solidFill>
                <a:effectLst/>
                <a:uLnTx/>
                <a:uFillTx/>
                <a:latin typeface="Arial"/>
                <a:ea typeface="+mn-ea"/>
                <a:cs typeface="+mn-cs"/>
              </a:rPr>
              <a:t> </a:t>
            </a:r>
            <a:r>
              <a:rPr kumimoji="0" lang="es-ES" sz="907" b="0" i="1" u="none" strike="noStrike" kern="1200" cap="none" spc="0" normalizeH="0" baseline="0" noProof="0" dirty="0" err="1">
                <a:ln>
                  <a:noFill/>
                </a:ln>
                <a:solidFill>
                  <a:prstClr val="black"/>
                </a:solidFill>
                <a:effectLst/>
                <a:uLnTx/>
                <a:uFillTx/>
                <a:latin typeface="Arial"/>
                <a:ea typeface="+mn-ea"/>
                <a:cs typeface="+mn-cs"/>
              </a:rPr>
              <a:t>pneumoniae</a:t>
            </a:r>
            <a:r>
              <a:rPr kumimoji="0" lang="es-ES" sz="907" b="0" i="1" u="none" strike="noStrike" kern="1200" cap="none" spc="0" normalizeH="0" baseline="0" noProof="0" dirty="0">
                <a:ln>
                  <a:noFill/>
                </a:ln>
                <a:solidFill>
                  <a:prstClr val="black"/>
                </a:solidFill>
                <a:effectLst/>
                <a:uLnTx/>
                <a:uFillTx/>
                <a:latin typeface="Arial"/>
                <a:ea typeface="+mn-ea"/>
                <a:cs typeface="+mn-cs"/>
              </a:rPr>
              <a:t> </a:t>
            </a:r>
            <a:r>
              <a:rPr kumimoji="0" lang="es-ES" sz="907" b="0" i="0" u="none" strike="noStrike" kern="1200" cap="none" spc="0" normalizeH="0" baseline="0" noProof="0" dirty="0">
                <a:ln>
                  <a:noFill/>
                </a:ln>
                <a:solidFill>
                  <a:prstClr val="black"/>
                </a:solidFill>
                <a:effectLst/>
                <a:uLnTx/>
                <a:uFillTx/>
                <a:latin typeface="Arial"/>
                <a:ea typeface="+mn-ea"/>
                <a:cs typeface="+mn-cs"/>
              </a:rPr>
              <a:t>CR </a:t>
            </a:r>
          </a:p>
        </p:txBody>
      </p:sp>
    </p:spTree>
    <p:extLst>
      <p:ext uri="{BB962C8B-B14F-4D97-AF65-F5344CB8AC3E}">
        <p14:creationId xmlns:p14="http://schemas.microsoft.com/office/powerpoint/2010/main" val="3677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18151" y="193034"/>
            <a:ext cx="8512039" cy="282129"/>
          </a:xfrm>
        </p:spPr>
        <p:txBody>
          <a:bodyPr/>
          <a:lstStyle/>
          <a:p>
            <a:r>
              <a:rPr lang="en-GB" sz="2539" b="1" dirty="0"/>
              <a:t>DESIGN. OBJETIVES</a:t>
            </a:r>
          </a:p>
        </p:txBody>
      </p:sp>
      <p:pic>
        <p:nvPicPr>
          <p:cNvPr id="8" name="Imagen 7"/>
          <p:cNvPicPr>
            <a:picLocks noChangeAspect="1"/>
          </p:cNvPicPr>
          <p:nvPr/>
        </p:nvPicPr>
        <p:blipFill>
          <a:blip r:embed="rId3"/>
          <a:stretch>
            <a:fillRect/>
          </a:stretch>
        </p:blipFill>
        <p:spPr>
          <a:xfrm>
            <a:off x="1514314" y="649582"/>
            <a:ext cx="6207654" cy="4210238"/>
          </a:xfrm>
          <a:prstGeom prst="rect">
            <a:avLst/>
          </a:prstGeom>
        </p:spPr>
      </p:pic>
      <p:sp>
        <p:nvSpPr>
          <p:cNvPr id="9" name="Flecha derecha 8"/>
          <p:cNvSpPr/>
          <p:nvPr/>
        </p:nvSpPr>
        <p:spPr>
          <a:xfrm rot="19298069">
            <a:off x="7580036" y="401845"/>
            <a:ext cx="887221" cy="1390720"/>
          </a:xfrm>
          <a:prstGeom prst="rightArrow">
            <a:avLst/>
          </a:prstGeom>
          <a:solidFill>
            <a:srgbClr val="F5D7A5">
              <a:alpha val="98824"/>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10" name="CuadroTexto 9"/>
          <p:cNvSpPr txBox="1"/>
          <p:nvPr/>
        </p:nvSpPr>
        <p:spPr>
          <a:xfrm>
            <a:off x="8618859" y="132534"/>
            <a:ext cx="2353978" cy="2325765"/>
          </a:xfrm>
          <a:prstGeom prst="rect">
            <a:avLst/>
          </a:prstGeom>
          <a:solidFill>
            <a:srgbClr val="F5D7A5">
              <a:alpha val="12000"/>
            </a:srgbClr>
          </a:solidFill>
          <a:ln>
            <a:solidFill>
              <a:srgbClr val="F5D7A5"/>
            </a:solidFill>
          </a:ln>
        </p:spPr>
        <p:txBody>
          <a:bodyPr wrap="non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814" b="1" i="0" u="sng" strike="noStrike" kern="1200" cap="none" spc="0" normalizeH="0" baseline="0" noProof="0" dirty="0">
                <a:ln>
                  <a:noFill/>
                </a:ln>
                <a:solidFill>
                  <a:prstClr val="black"/>
                </a:solidFill>
                <a:effectLst/>
                <a:uLnTx/>
                <a:uFillTx/>
                <a:latin typeface="Arial"/>
                <a:ea typeface="+mn-ea"/>
                <a:cs typeface="+mn-cs"/>
              </a:rPr>
              <a:t>INTERIM ANALYSIS</a:t>
            </a: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276 CRE cases</a:t>
            </a: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115 cUTI</a:t>
            </a: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  65 IAI</a:t>
            </a: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  28 PN</a:t>
            </a: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  38 BSI</a:t>
            </a: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814"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uadroTexto 10"/>
          <p:cNvSpPr txBox="1"/>
          <p:nvPr/>
        </p:nvSpPr>
        <p:spPr>
          <a:xfrm>
            <a:off x="1410995" y="2792588"/>
            <a:ext cx="2188111" cy="2548262"/>
          </a:xfrm>
          <a:prstGeom prst="rect">
            <a:avLst/>
          </a:prstGeom>
          <a:solidFill>
            <a:srgbClr val="81B884">
              <a:alpha val="12000"/>
            </a:srgbClr>
          </a:solidFill>
          <a:ln>
            <a:solidFill>
              <a:srgbClr val="81B884"/>
            </a:solidFill>
          </a:ln>
        </p:spPr>
        <p:txBody>
          <a:bodyPr wrap="square" rtlCol="0">
            <a:spAutoFit/>
          </a:bodyPr>
          <a:lstStyle/>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451" b="1" i="0" u="sng" strike="noStrike" kern="1200" cap="none" spc="0" normalizeH="0" baseline="0" noProof="0" dirty="0">
                <a:ln>
                  <a:noFill/>
                </a:ln>
                <a:solidFill>
                  <a:prstClr val="black"/>
                </a:solidFill>
                <a:effectLst/>
                <a:uLnTx/>
                <a:uFillTx/>
                <a:latin typeface="Arial"/>
                <a:ea typeface="+mn-ea"/>
                <a:cs typeface="+mn-cs"/>
              </a:rPr>
              <a:t>TARGETED CRE INFECTIONS</a:t>
            </a: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451" b="0" i="0" u="none" strike="noStrike" kern="1200" cap="none" spc="0" normalizeH="0" baseline="0" noProof="0" dirty="0">
                <a:ln>
                  <a:noFill/>
                </a:ln>
                <a:solidFill>
                  <a:prstClr val="black"/>
                </a:solidFill>
                <a:effectLst/>
                <a:uLnTx/>
                <a:uFillTx/>
                <a:latin typeface="Arial"/>
                <a:ea typeface="+mn-ea"/>
                <a:cs typeface="+mn-cs"/>
              </a:rPr>
              <a:t>Complicated urinary</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451" b="0" i="0" u="none" strike="noStrike" kern="1200" cap="none" spc="0" normalizeH="0" baseline="0" noProof="0" dirty="0">
                <a:ln>
                  <a:noFill/>
                </a:ln>
                <a:solidFill>
                  <a:prstClr val="black"/>
                </a:solidFill>
                <a:effectLst/>
                <a:uLnTx/>
                <a:uFillTx/>
                <a:latin typeface="Arial"/>
                <a:ea typeface="+mn-ea"/>
                <a:cs typeface="+mn-cs"/>
              </a:rPr>
              <a:t>     tract infection (cUTI)</a:t>
            </a:r>
          </a:p>
          <a:p>
            <a:pPr marL="0" marR="0" lvl="0" indent="0" algn="l" defTabSz="451363" rtl="0" eaLnBrk="1" fontAlgn="auto" latinLnBrk="0" hangingPunct="1">
              <a:lnSpc>
                <a:spcPct val="100000"/>
              </a:lnSpc>
              <a:spcBef>
                <a:spcPts val="0"/>
              </a:spcBef>
              <a:spcAft>
                <a:spcPts val="0"/>
              </a:spcAft>
              <a:buClrTx/>
              <a:buSzTx/>
              <a:buFontTx/>
              <a:buNone/>
              <a:tabLst/>
              <a:defRPr/>
            </a:pP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451" b="0" i="0" u="none" strike="noStrike" kern="1200" cap="none" spc="0" normalizeH="0" baseline="0" noProof="0" dirty="0">
                <a:ln>
                  <a:noFill/>
                </a:ln>
                <a:solidFill>
                  <a:prstClr val="black"/>
                </a:solidFill>
                <a:effectLst/>
                <a:uLnTx/>
                <a:uFillTx/>
                <a:latin typeface="Arial"/>
                <a:ea typeface="+mn-ea"/>
                <a:cs typeface="+mn-cs"/>
              </a:rPr>
              <a:t>Intra-abdominal (IAI)</a:t>
            </a:r>
          </a:p>
          <a:p>
            <a:pPr marL="310942" marR="0" lvl="0" indent="-310942" algn="l" defTabSz="451363" rtl="0" eaLnBrk="1" fontAlgn="auto" latinLnBrk="0" hangingPunct="1">
              <a:lnSpc>
                <a:spcPct val="100000"/>
              </a:lnSpc>
              <a:spcBef>
                <a:spcPts val="0"/>
              </a:spcBef>
              <a:spcAft>
                <a:spcPts val="0"/>
              </a:spcAft>
              <a:buClrTx/>
              <a:buSzTx/>
              <a:buFontTx/>
              <a:buChar char="-"/>
              <a:tabLst/>
              <a:defRPr/>
            </a:pP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451" b="0" i="0" u="none" strike="noStrike" kern="1200" cap="none" spc="0" normalizeH="0" baseline="0" noProof="0" dirty="0">
                <a:ln>
                  <a:noFill/>
                </a:ln>
                <a:solidFill>
                  <a:prstClr val="black"/>
                </a:solidFill>
                <a:effectLst/>
                <a:uLnTx/>
                <a:uFillTx/>
                <a:latin typeface="Arial"/>
                <a:ea typeface="+mn-ea"/>
                <a:cs typeface="+mn-cs"/>
              </a:rPr>
              <a:t>Pneumonia (PN)</a:t>
            </a:r>
          </a:p>
          <a:p>
            <a:pPr marL="310942" marR="0" lvl="0" indent="-310942" algn="l" defTabSz="451363" rtl="0" eaLnBrk="1" fontAlgn="auto" latinLnBrk="0" hangingPunct="1">
              <a:lnSpc>
                <a:spcPct val="100000"/>
              </a:lnSpc>
              <a:spcBef>
                <a:spcPts val="0"/>
              </a:spcBef>
              <a:spcAft>
                <a:spcPts val="0"/>
              </a:spcAft>
              <a:buClrTx/>
              <a:buSzTx/>
              <a:buFontTx/>
              <a:buChar char="-"/>
              <a:tabLst/>
              <a:defRPr/>
            </a:pPr>
            <a:endParaRPr kumimoji="0" lang="en-GB" sz="1451" b="0" i="0" u="none" strike="noStrike" kern="1200" cap="none" spc="0" normalizeH="0" baseline="0" noProof="0" dirty="0">
              <a:ln>
                <a:noFill/>
              </a:ln>
              <a:solidFill>
                <a:prstClr val="black"/>
              </a:solidFill>
              <a:effectLst/>
              <a:uLnTx/>
              <a:uFillTx/>
              <a:latin typeface="Arial"/>
              <a:ea typeface="+mn-ea"/>
              <a:cs typeface="+mn-c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451" b="0" i="0" u="none" strike="noStrike" kern="1200" cap="none" spc="0" normalizeH="0" baseline="0" noProof="0" dirty="0" err="1">
                <a:ln>
                  <a:noFill/>
                </a:ln>
                <a:solidFill>
                  <a:prstClr val="black"/>
                </a:solidFill>
                <a:effectLst/>
                <a:uLnTx/>
                <a:uFillTx/>
                <a:latin typeface="Arial"/>
                <a:ea typeface="+mn-ea"/>
                <a:cs typeface="+mn-cs"/>
              </a:rPr>
              <a:t>Bacteremia</a:t>
            </a:r>
            <a:r>
              <a:rPr kumimoji="0" lang="en-GB" sz="1451" b="0" i="0" u="none" strike="noStrike" kern="1200" cap="none" spc="0" normalizeH="0" baseline="0" noProof="0" dirty="0">
                <a:ln>
                  <a:noFill/>
                </a:ln>
                <a:solidFill>
                  <a:prstClr val="black"/>
                </a:solidFill>
                <a:effectLst/>
                <a:uLnTx/>
                <a:uFillTx/>
                <a:latin typeface="Arial"/>
                <a:ea typeface="+mn-ea"/>
                <a:cs typeface="+mn-cs"/>
              </a:rPr>
              <a:t> (BSI)</a:t>
            </a:r>
          </a:p>
        </p:txBody>
      </p:sp>
      <p:sp>
        <p:nvSpPr>
          <p:cNvPr id="14" name="Rectángulo 13"/>
          <p:cNvSpPr/>
          <p:nvPr/>
        </p:nvSpPr>
        <p:spPr>
          <a:xfrm>
            <a:off x="3092386" y="1434989"/>
            <a:ext cx="4629582" cy="700100"/>
          </a:xfrm>
          <a:prstGeom prst="rect">
            <a:avLst/>
          </a:prstGeom>
          <a:solidFill>
            <a:srgbClr val="F5D7A5">
              <a:alpha val="34000"/>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pic>
        <p:nvPicPr>
          <p:cNvPr id="2" name="Imagen 1" descr="Captura de pantalla 2018-09-17 a las 17.07.3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1479" y="5159190"/>
            <a:ext cx="4970754" cy="1698810"/>
          </a:xfrm>
          <a:prstGeom prst="rect">
            <a:avLst/>
          </a:prstGeom>
        </p:spPr>
      </p:pic>
      <p:sp>
        <p:nvSpPr>
          <p:cNvPr id="12" name="Rectángulo 11"/>
          <p:cNvSpPr/>
          <p:nvPr/>
        </p:nvSpPr>
        <p:spPr>
          <a:xfrm>
            <a:off x="7307378" y="5031977"/>
            <a:ext cx="3443395" cy="700100"/>
          </a:xfrm>
          <a:prstGeom prst="rect">
            <a:avLst/>
          </a:prstGeom>
          <a:solidFill>
            <a:srgbClr val="F5D7A5">
              <a:alpha val="34000"/>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
        <p:nvSpPr>
          <p:cNvPr id="13" name="Flecha derecha 12"/>
          <p:cNvSpPr/>
          <p:nvPr/>
        </p:nvSpPr>
        <p:spPr>
          <a:xfrm rot="16577013">
            <a:off x="8030350" y="2955921"/>
            <a:ext cx="2210509" cy="1390720"/>
          </a:xfrm>
          <a:prstGeom prst="rightArrow">
            <a:avLst/>
          </a:prstGeom>
          <a:solidFill>
            <a:srgbClr val="F5D7A5">
              <a:alpha val="98824"/>
            </a:srgbClr>
          </a:solidFill>
        </p:spPr>
        <p:txBody>
          <a:bodyPr vert="horz" wrap="square" lIns="97935" tIns="97935" rIns="97935" bIns="97935" rtlCol="0" anchor="ctr">
            <a:spAutoFit/>
          </a:bodyPr>
          <a:lstStyle/>
          <a:p>
            <a:pPr marL="0" marR="0" lvl="0" indent="0" algn="ctr" defTabSz="414589" rtl="0" eaLnBrk="1" fontAlgn="auto" latinLnBrk="0" hangingPunct="1">
              <a:lnSpc>
                <a:spcPct val="100000"/>
              </a:lnSpc>
              <a:spcBef>
                <a:spcPct val="20000"/>
              </a:spcBef>
              <a:spcAft>
                <a:spcPts val="0"/>
              </a:spcAft>
              <a:buClrTx/>
              <a:buSzTx/>
              <a:buFontTx/>
              <a:buNone/>
              <a:tabLst/>
              <a:defRPr/>
            </a:pPr>
            <a:endParaRPr kumimoji="0" lang="en-GB" sz="3264"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80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2" grpId="0" animBg="1"/>
      <p:bldP spid="12"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1323" y="72050"/>
            <a:ext cx="8694861" cy="631198"/>
          </a:xfrm>
        </p:spPr>
        <p:txBody>
          <a:bodyPr/>
          <a:lstStyle/>
          <a:p>
            <a:pPr algn="ctr"/>
            <a:r>
              <a:rPr lang="en-GB" sz="2902" dirty="0"/>
              <a:t>EURECA. </a:t>
            </a:r>
            <a:r>
              <a:rPr lang="en-GB" sz="2902" dirty="0" err="1"/>
              <a:t>Substudy</a:t>
            </a:r>
            <a:r>
              <a:rPr lang="en-GB" sz="2902" dirty="0"/>
              <a:t> 1.</a:t>
            </a:r>
          </a:p>
          <a:p>
            <a:pPr algn="ctr"/>
            <a:r>
              <a:rPr lang="en-GB" dirty="0"/>
              <a:t>CRE prospective cohort. Interim Analysis Main Results</a:t>
            </a:r>
          </a:p>
        </p:txBody>
      </p:sp>
      <p:graphicFrame>
        <p:nvGraphicFramePr>
          <p:cNvPr id="6" name="Tabla 5"/>
          <p:cNvGraphicFramePr>
            <a:graphicFrameLocks noGrp="1"/>
          </p:cNvGraphicFramePr>
          <p:nvPr>
            <p:extLst/>
          </p:nvPr>
        </p:nvGraphicFramePr>
        <p:xfrm>
          <a:off x="1791036" y="891812"/>
          <a:ext cx="7623839" cy="1483194"/>
        </p:xfrm>
        <a:graphic>
          <a:graphicData uri="http://schemas.openxmlformats.org/drawingml/2006/table">
            <a:tbl>
              <a:tblPr firstRow="1" bandRow="1">
                <a:tableStyleId>{69C7853C-536D-4A76-A0AE-DD22124D55A5}</a:tableStyleId>
              </a:tblPr>
              <a:tblGrid>
                <a:gridCol w="2199627">
                  <a:extLst>
                    <a:ext uri="{9D8B030D-6E8A-4147-A177-3AD203B41FA5}">
                      <a16:colId xmlns:a16="http://schemas.microsoft.com/office/drawing/2014/main" val="20000"/>
                    </a:ext>
                  </a:extLst>
                </a:gridCol>
                <a:gridCol w="875244">
                  <a:extLst>
                    <a:ext uri="{9D8B030D-6E8A-4147-A177-3AD203B41FA5}">
                      <a16:colId xmlns:a16="http://schemas.microsoft.com/office/drawing/2014/main" val="20001"/>
                    </a:ext>
                  </a:extLst>
                </a:gridCol>
                <a:gridCol w="1220736">
                  <a:extLst>
                    <a:ext uri="{9D8B030D-6E8A-4147-A177-3AD203B41FA5}">
                      <a16:colId xmlns:a16="http://schemas.microsoft.com/office/drawing/2014/main" val="20002"/>
                    </a:ext>
                  </a:extLst>
                </a:gridCol>
                <a:gridCol w="1094055">
                  <a:extLst>
                    <a:ext uri="{9D8B030D-6E8A-4147-A177-3AD203B41FA5}">
                      <a16:colId xmlns:a16="http://schemas.microsoft.com/office/drawing/2014/main" val="20003"/>
                    </a:ext>
                  </a:extLst>
                </a:gridCol>
                <a:gridCol w="1105572">
                  <a:extLst>
                    <a:ext uri="{9D8B030D-6E8A-4147-A177-3AD203B41FA5}">
                      <a16:colId xmlns:a16="http://schemas.microsoft.com/office/drawing/2014/main" val="20004"/>
                    </a:ext>
                  </a:extLst>
                </a:gridCol>
                <a:gridCol w="1128605">
                  <a:extLst>
                    <a:ext uri="{9D8B030D-6E8A-4147-A177-3AD203B41FA5}">
                      <a16:colId xmlns:a16="http://schemas.microsoft.com/office/drawing/2014/main" val="20005"/>
                    </a:ext>
                  </a:extLst>
                </a:gridCol>
              </a:tblGrid>
              <a:tr h="469868">
                <a:tc>
                  <a:txBody>
                    <a:bodyPr/>
                    <a:lstStyle/>
                    <a:p>
                      <a:pPr algn="ctr"/>
                      <a:r>
                        <a:rPr lang="es-ES" sz="1600" dirty="0"/>
                        <a:t>EPIDEMIOLOGY</a:t>
                      </a:r>
                    </a:p>
                  </a:txBody>
                  <a:tcPr marL="82918" marR="82918" marT="41459" marB="41459"/>
                </a:tc>
                <a:tc>
                  <a:txBody>
                    <a:bodyPr/>
                    <a:lstStyle/>
                    <a:p>
                      <a:pPr algn="ctr"/>
                      <a:r>
                        <a:rPr lang="es-ES" sz="1300" dirty="0" err="1"/>
                        <a:t>All</a:t>
                      </a:r>
                      <a:r>
                        <a:rPr lang="es-ES" sz="1300" dirty="0"/>
                        <a:t> 276</a:t>
                      </a:r>
                    </a:p>
                    <a:p>
                      <a:pPr algn="ctr"/>
                      <a:r>
                        <a:rPr lang="es-ES" sz="1300" baseline="0" dirty="0"/>
                        <a:t> </a:t>
                      </a:r>
                      <a:r>
                        <a:rPr lang="es-ES" sz="1300" dirty="0"/>
                        <a:t>n</a:t>
                      </a:r>
                      <a:r>
                        <a:rPr lang="es-ES" sz="1300" baseline="0" dirty="0"/>
                        <a:t> </a:t>
                      </a:r>
                      <a:r>
                        <a:rPr lang="es-ES" sz="1300" dirty="0"/>
                        <a:t>(%)</a:t>
                      </a:r>
                    </a:p>
                  </a:txBody>
                  <a:tcPr marL="82918" marR="82918" marT="41459" marB="41459"/>
                </a:tc>
                <a:tc>
                  <a:txBody>
                    <a:bodyPr/>
                    <a:lstStyle/>
                    <a:p>
                      <a:pPr algn="ctr"/>
                      <a:r>
                        <a:rPr lang="es-ES" sz="1300" dirty="0"/>
                        <a:t>cUTI 115</a:t>
                      </a:r>
                    </a:p>
                    <a:p>
                      <a:pPr marL="0" marR="0" indent="0" algn="ctr" defTabSz="914400" rtl="0" eaLnBrk="1" fontAlgn="auto" latinLnBrk="0" hangingPunct="1">
                        <a:lnSpc>
                          <a:spcPct val="100000"/>
                        </a:lnSpc>
                        <a:spcBef>
                          <a:spcPts val="0"/>
                        </a:spcBef>
                        <a:spcAft>
                          <a:spcPts val="0"/>
                        </a:spcAft>
                        <a:buClrTx/>
                        <a:buSzTx/>
                        <a:buFontTx/>
                        <a:buNone/>
                        <a:tabLst/>
                        <a:defRPr/>
                      </a:pPr>
                      <a:r>
                        <a:rPr lang="es-ES" sz="1300" dirty="0"/>
                        <a:t>n (%)</a:t>
                      </a:r>
                    </a:p>
                  </a:txBody>
                  <a:tcPr marL="82918" marR="82918" marT="41459" marB="41459"/>
                </a:tc>
                <a:tc>
                  <a:txBody>
                    <a:bodyPr/>
                    <a:lstStyle/>
                    <a:p>
                      <a:pPr algn="ctr"/>
                      <a:r>
                        <a:rPr lang="es-ES" sz="1300" dirty="0"/>
                        <a:t>IAI</a:t>
                      </a:r>
                      <a:r>
                        <a:rPr lang="es-ES" sz="1300" baseline="0" dirty="0"/>
                        <a:t> 65</a:t>
                      </a:r>
                      <a:endParaRPr lang="es-ES" sz="1300" dirty="0"/>
                    </a:p>
                    <a:p>
                      <a:pPr algn="ctr"/>
                      <a:r>
                        <a:rPr lang="es-ES" sz="1300" dirty="0"/>
                        <a:t>n (%)</a:t>
                      </a:r>
                    </a:p>
                  </a:txBody>
                  <a:tcPr marL="82918" marR="82918" marT="41459" marB="41459"/>
                </a:tc>
                <a:tc>
                  <a:txBody>
                    <a:bodyPr/>
                    <a:lstStyle/>
                    <a:p>
                      <a:pPr algn="ctr"/>
                      <a:r>
                        <a:rPr lang="es-ES" sz="1300" dirty="0"/>
                        <a:t>PN 28</a:t>
                      </a:r>
                    </a:p>
                    <a:p>
                      <a:pPr algn="ctr"/>
                      <a:r>
                        <a:rPr lang="es-ES" sz="1300" dirty="0"/>
                        <a:t>n (%)</a:t>
                      </a:r>
                    </a:p>
                  </a:txBody>
                  <a:tcPr marL="82918" marR="82918" marT="41459" marB="41459"/>
                </a:tc>
                <a:tc>
                  <a:txBody>
                    <a:bodyPr/>
                    <a:lstStyle/>
                    <a:p>
                      <a:pPr algn="ctr"/>
                      <a:r>
                        <a:rPr lang="es-ES" sz="1300" dirty="0"/>
                        <a:t>BSI 68</a:t>
                      </a:r>
                    </a:p>
                    <a:p>
                      <a:pPr algn="ctr"/>
                      <a:r>
                        <a:rPr lang="es-ES" sz="1300" dirty="0"/>
                        <a:t>n (%)</a:t>
                      </a:r>
                    </a:p>
                  </a:txBody>
                  <a:tcPr marL="82918" marR="82918" marT="41459" marB="41459"/>
                </a:tc>
                <a:extLst>
                  <a:ext uri="{0D108BD9-81ED-4DB2-BD59-A6C34878D82A}">
                    <a16:rowId xmlns:a16="http://schemas.microsoft.com/office/drawing/2014/main" val="10000"/>
                  </a:ext>
                </a:extLst>
              </a:tr>
              <a:tr h="414589">
                <a:tc>
                  <a:txBody>
                    <a:bodyPr/>
                    <a:lstStyle/>
                    <a:p>
                      <a:pPr marL="0" indent="0">
                        <a:buFontTx/>
                        <a:buNone/>
                      </a:pPr>
                      <a:r>
                        <a:rPr lang="es-ES" sz="1100" baseline="0" dirty="0" err="1"/>
                        <a:t>Healthcare</a:t>
                      </a:r>
                      <a:r>
                        <a:rPr lang="es-ES" sz="1100" baseline="0" dirty="0"/>
                        <a:t> </a:t>
                      </a:r>
                      <a:r>
                        <a:rPr lang="es-ES" sz="1100" baseline="0" dirty="0" err="1"/>
                        <a:t>associated</a:t>
                      </a:r>
                      <a:endParaRPr lang="es-ES" sz="1100" baseline="0" dirty="0"/>
                    </a:p>
                    <a:p>
                      <a:pPr marL="0" indent="0">
                        <a:buFontTx/>
                        <a:buNone/>
                      </a:pPr>
                      <a:r>
                        <a:rPr lang="es-ES" sz="1100" baseline="0" dirty="0"/>
                        <a:t>Nosocomial</a:t>
                      </a:r>
                      <a:endParaRPr lang="es-ES" sz="1100" b="1" dirty="0"/>
                    </a:p>
                  </a:txBody>
                  <a:tcPr marL="82918" marR="82918" marT="41459" marB="41459"/>
                </a:tc>
                <a:tc>
                  <a:txBody>
                    <a:bodyPr/>
                    <a:lstStyle/>
                    <a:p>
                      <a:pPr algn="ctr"/>
                      <a:r>
                        <a:rPr lang="es-ES" sz="1100" baseline="0" dirty="0"/>
                        <a:t>  </a:t>
                      </a:r>
                      <a:r>
                        <a:rPr lang="es-ES" sz="1100" dirty="0"/>
                        <a:t>61 (22)</a:t>
                      </a:r>
                    </a:p>
                    <a:p>
                      <a:pPr algn="ctr"/>
                      <a:r>
                        <a:rPr lang="es-ES" sz="1100" dirty="0"/>
                        <a:t>198 (72)</a:t>
                      </a:r>
                    </a:p>
                  </a:txBody>
                  <a:tcPr marL="82918" marR="82918" marT="41459" marB="41459"/>
                </a:tc>
                <a:tc>
                  <a:txBody>
                    <a:bodyPr/>
                    <a:lstStyle/>
                    <a:p>
                      <a:pPr algn="ctr"/>
                      <a:r>
                        <a:rPr lang="es-ES" sz="1100" dirty="0"/>
                        <a:t>39 (34)</a:t>
                      </a:r>
                    </a:p>
                    <a:p>
                      <a:pPr algn="ctr"/>
                      <a:r>
                        <a:rPr lang="es-ES" sz="1100" dirty="0"/>
                        <a:t>65 (56)</a:t>
                      </a:r>
                    </a:p>
                  </a:txBody>
                  <a:tcPr marL="82918" marR="82918" marT="41459" marB="41459"/>
                </a:tc>
                <a:tc>
                  <a:txBody>
                    <a:bodyPr/>
                    <a:lstStyle/>
                    <a:p>
                      <a:pPr algn="ctr"/>
                      <a:r>
                        <a:rPr lang="es-ES" sz="1100" baseline="0" dirty="0"/>
                        <a:t> </a:t>
                      </a:r>
                      <a:r>
                        <a:rPr lang="es-ES" sz="1100" dirty="0"/>
                        <a:t>7 (11)</a:t>
                      </a:r>
                    </a:p>
                    <a:p>
                      <a:pPr algn="ctr"/>
                      <a:r>
                        <a:rPr lang="es-ES" sz="1100" dirty="0"/>
                        <a:t>56 (86)</a:t>
                      </a:r>
                    </a:p>
                  </a:txBody>
                  <a:tcPr marL="82918" marR="82918" marT="41459" marB="41459"/>
                </a:tc>
                <a:tc>
                  <a:txBody>
                    <a:bodyPr/>
                    <a:lstStyle/>
                    <a:p>
                      <a:pPr algn="ctr"/>
                      <a:r>
                        <a:rPr lang="es-ES" sz="1100" baseline="0" dirty="0"/>
                        <a:t> </a:t>
                      </a:r>
                      <a:r>
                        <a:rPr lang="es-ES" sz="1100" dirty="0"/>
                        <a:t>6 (22)</a:t>
                      </a:r>
                    </a:p>
                    <a:p>
                      <a:pPr algn="ctr"/>
                      <a:r>
                        <a:rPr lang="es-ES" sz="1100" dirty="0"/>
                        <a:t>18</a:t>
                      </a:r>
                      <a:r>
                        <a:rPr lang="es-ES" sz="1100" baseline="0" dirty="0"/>
                        <a:t> (64)</a:t>
                      </a:r>
                      <a:endParaRPr lang="es-ES" sz="1100" dirty="0"/>
                    </a:p>
                  </a:txBody>
                  <a:tcPr marL="82918" marR="82918" marT="41459" marB="41459"/>
                </a:tc>
                <a:tc>
                  <a:txBody>
                    <a:bodyPr/>
                    <a:lstStyle/>
                    <a:p>
                      <a:pPr algn="ctr"/>
                      <a:r>
                        <a:rPr lang="es-ES" sz="1100" baseline="0" dirty="0"/>
                        <a:t> </a:t>
                      </a:r>
                      <a:r>
                        <a:rPr lang="es-ES" sz="1100" dirty="0"/>
                        <a:t>9 (13)</a:t>
                      </a:r>
                    </a:p>
                    <a:p>
                      <a:pPr algn="ctr"/>
                      <a:r>
                        <a:rPr lang="es-ES" sz="1100" dirty="0"/>
                        <a:t>59 (87)</a:t>
                      </a:r>
                    </a:p>
                  </a:txBody>
                  <a:tcPr marL="82918" marR="82918" marT="41459" marB="41459"/>
                </a:tc>
                <a:extLst>
                  <a:ext uri="{0D108BD9-81ED-4DB2-BD59-A6C34878D82A}">
                    <a16:rowId xmlns:a16="http://schemas.microsoft.com/office/drawing/2014/main" val="10001"/>
                  </a:ext>
                </a:extLst>
              </a:tr>
              <a:tr h="580425">
                <a:tc>
                  <a:txBody>
                    <a:bodyPr/>
                    <a:lstStyle/>
                    <a:p>
                      <a:pPr marL="0" indent="0">
                        <a:buFontTx/>
                        <a:buNone/>
                      </a:pPr>
                      <a:r>
                        <a:rPr lang="es-ES" sz="1100" dirty="0"/>
                        <a:t>Medical </a:t>
                      </a:r>
                      <a:r>
                        <a:rPr lang="es-ES" sz="1100" dirty="0" err="1"/>
                        <a:t>Service</a:t>
                      </a:r>
                      <a:endParaRPr lang="es-ES" sz="1100" dirty="0"/>
                    </a:p>
                    <a:p>
                      <a:pPr marL="0" indent="0">
                        <a:buFontTx/>
                        <a:buNone/>
                      </a:pPr>
                      <a:r>
                        <a:rPr lang="es-ES" sz="1100" dirty="0" err="1"/>
                        <a:t>Surgical</a:t>
                      </a:r>
                      <a:r>
                        <a:rPr lang="es-ES" sz="1100" dirty="0"/>
                        <a:t> </a:t>
                      </a:r>
                    </a:p>
                    <a:p>
                      <a:pPr marL="0" indent="0">
                        <a:buFontTx/>
                        <a:buNone/>
                      </a:pPr>
                      <a:r>
                        <a:rPr lang="es-ES" sz="1100" dirty="0"/>
                        <a:t>ICU </a:t>
                      </a:r>
                      <a:endParaRPr lang="es-ES" sz="1100" b="1" dirty="0"/>
                    </a:p>
                  </a:txBody>
                  <a:tcPr marL="82918" marR="82918" marT="41459" marB="41459"/>
                </a:tc>
                <a:tc>
                  <a:txBody>
                    <a:bodyPr/>
                    <a:lstStyle/>
                    <a:p>
                      <a:pPr algn="ctr"/>
                      <a:r>
                        <a:rPr lang="es-ES" sz="1100" dirty="0"/>
                        <a:t>134</a:t>
                      </a:r>
                      <a:r>
                        <a:rPr lang="es-ES" sz="1100" baseline="0" dirty="0"/>
                        <a:t> </a:t>
                      </a:r>
                      <a:r>
                        <a:rPr lang="es-ES" sz="1100" dirty="0"/>
                        <a:t>(48)</a:t>
                      </a:r>
                    </a:p>
                    <a:p>
                      <a:pPr algn="ctr"/>
                      <a:r>
                        <a:rPr lang="es-ES" sz="1100" dirty="0"/>
                        <a:t>74 (27)</a:t>
                      </a:r>
                    </a:p>
                    <a:p>
                      <a:pPr algn="ctr"/>
                      <a:r>
                        <a:rPr lang="es-ES" sz="1100" dirty="0"/>
                        <a:t>66 (24)</a:t>
                      </a:r>
                    </a:p>
                  </a:txBody>
                  <a:tcPr marL="82918" marR="82918" marT="41459" marB="41459"/>
                </a:tc>
                <a:tc>
                  <a:txBody>
                    <a:bodyPr/>
                    <a:lstStyle/>
                    <a:p>
                      <a:pPr algn="ctr"/>
                      <a:r>
                        <a:rPr lang="es-ES" sz="1100" dirty="0"/>
                        <a:t>76</a:t>
                      </a:r>
                      <a:r>
                        <a:rPr lang="es-ES" sz="1100" baseline="0" dirty="0"/>
                        <a:t> (66)</a:t>
                      </a:r>
                    </a:p>
                    <a:p>
                      <a:pPr algn="ctr"/>
                      <a:r>
                        <a:rPr lang="es-ES" sz="1100" baseline="0" dirty="0"/>
                        <a:t>28 (24)</a:t>
                      </a:r>
                    </a:p>
                    <a:p>
                      <a:pPr algn="ctr"/>
                      <a:r>
                        <a:rPr lang="es-ES" sz="1100" baseline="0" dirty="0"/>
                        <a:t>10 (9)</a:t>
                      </a:r>
                    </a:p>
                  </a:txBody>
                  <a:tcPr marL="82918" marR="82918" marT="41459" marB="41459"/>
                </a:tc>
                <a:tc>
                  <a:txBody>
                    <a:bodyPr/>
                    <a:lstStyle/>
                    <a:p>
                      <a:pPr algn="ctr"/>
                      <a:r>
                        <a:rPr lang="es-ES" sz="1100" dirty="0"/>
                        <a:t>21 (32)</a:t>
                      </a:r>
                    </a:p>
                    <a:p>
                      <a:pPr algn="ctr"/>
                      <a:r>
                        <a:rPr lang="es-ES" sz="1100" dirty="0"/>
                        <a:t>33 (51)</a:t>
                      </a:r>
                    </a:p>
                    <a:p>
                      <a:pPr algn="ctr"/>
                      <a:r>
                        <a:rPr lang="es-ES" sz="1100" dirty="0"/>
                        <a:t>11 (17)</a:t>
                      </a:r>
                    </a:p>
                  </a:txBody>
                  <a:tcPr marL="82918" marR="82918" marT="41459" marB="41459"/>
                </a:tc>
                <a:tc>
                  <a:txBody>
                    <a:bodyPr/>
                    <a:lstStyle/>
                    <a:p>
                      <a:pPr algn="ctr"/>
                      <a:r>
                        <a:rPr lang="es-ES" sz="1100" dirty="0"/>
                        <a:t>13 (46)</a:t>
                      </a:r>
                    </a:p>
                    <a:p>
                      <a:pPr algn="ctr"/>
                      <a:r>
                        <a:rPr lang="es-ES" sz="1100" dirty="0"/>
                        <a:t>3 (11)</a:t>
                      </a:r>
                    </a:p>
                    <a:p>
                      <a:pPr algn="ctr"/>
                      <a:r>
                        <a:rPr lang="es-ES" sz="1100" dirty="0"/>
                        <a:t>12 (43)</a:t>
                      </a:r>
                    </a:p>
                  </a:txBody>
                  <a:tcPr marL="82918" marR="82918" marT="41459" marB="41459"/>
                </a:tc>
                <a:tc>
                  <a:txBody>
                    <a:bodyPr/>
                    <a:lstStyle/>
                    <a:p>
                      <a:pPr algn="ctr"/>
                      <a:r>
                        <a:rPr lang="es-ES" sz="1100" dirty="0"/>
                        <a:t>24 (35)</a:t>
                      </a:r>
                    </a:p>
                    <a:p>
                      <a:pPr algn="ctr"/>
                      <a:r>
                        <a:rPr lang="es-ES" sz="1100" dirty="0"/>
                        <a:t>10 (15)</a:t>
                      </a:r>
                    </a:p>
                    <a:p>
                      <a:pPr algn="ctr"/>
                      <a:r>
                        <a:rPr lang="es-ES" sz="1100" dirty="0"/>
                        <a:t>33</a:t>
                      </a:r>
                      <a:r>
                        <a:rPr lang="es-ES" sz="1100" baseline="0" dirty="0"/>
                        <a:t> (49)</a:t>
                      </a:r>
                    </a:p>
                  </a:txBody>
                  <a:tcPr marL="82918" marR="82918" marT="41459" marB="41459"/>
                </a:tc>
                <a:extLst>
                  <a:ext uri="{0D108BD9-81ED-4DB2-BD59-A6C34878D82A}">
                    <a16:rowId xmlns:a16="http://schemas.microsoft.com/office/drawing/2014/main" val="10002"/>
                  </a:ext>
                </a:extLst>
              </a:tr>
            </a:tbl>
          </a:graphicData>
        </a:graphic>
      </p:graphicFrame>
      <p:graphicFrame>
        <p:nvGraphicFramePr>
          <p:cNvPr id="8" name="Tabla 7"/>
          <p:cNvGraphicFramePr>
            <a:graphicFrameLocks noGrp="1"/>
          </p:cNvGraphicFramePr>
          <p:nvPr>
            <p:extLst/>
          </p:nvPr>
        </p:nvGraphicFramePr>
        <p:xfrm>
          <a:off x="1791036" y="2458728"/>
          <a:ext cx="7623838" cy="2490310"/>
        </p:xfrm>
        <a:graphic>
          <a:graphicData uri="http://schemas.openxmlformats.org/drawingml/2006/table">
            <a:tbl>
              <a:tblPr firstRow="1" bandRow="1">
                <a:tableStyleId>{3C2FFA5D-87B4-456A-9821-1D502468CF0F}</a:tableStyleId>
              </a:tblPr>
              <a:tblGrid>
                <a:gridCol w="2199627">
                  <a:extLst>
                    <a:ext uri="{9D8B030D-6E8A-4147-A177-3AD203B41FA5}">
                      <a16:colId xmlns:a16="http://schemas.microsoft.com/office/drawing/2014/main" val="20000"/>
                    </a:ext>
                  </a:extLst>
                </a:gridCol>
                <a:gridCol w="875244">
                  <a:extLst>
                    <a:ext uri="{9D8B030D-6E8A-4147-A177-3AD203B41FA5}">
                      <a16:colId xmlns:a16="http://schemas.microsoft.com/office/drawing/2014/main" val="20001"/>
                    </a:ext>
                  </a:extLst>
                </a:gridCol>
                <a:gridCol w="1209219">
                  <a:extLst>
                    <a:ext uri="{9D8B030D-6E8A-4147-A177-3AD203B41FA5}">
                      <a16:colId xmlns:a16="http://schemas.microsoft.com/office/drawing/2014/main" val="20002"/>
                    </a:ext>
                  </a:extLst>
                </a:gridCol>
                <a:gridCol w="1094055">
                  <a:extLst>
                    <a:ext uri="{9D8B030D-6E8A-4147-A177-3AD203B41FA5}">
                      <a16:colId xmlns:a16="http://schemas.microsoft.com/office/drawing/2014/main" val="20003"/>
                    </a:ext>
                  </a:extLst>
                </a:gridCol>
                <a:gridCol w="1105572">
                  <a:extLst>
                    <a:ext uri="{9D8B030D-6E8A-4147-A177-3AD203B41FA5}">
                      <a16:colId xmlns:a16="http://schemas.microsoft.com/office/drawing/2014/main" val="20004"/>
                    </a:ext>
                  </a:extLst>
                </a:gridCol>
                <a:gridCol w="1140121">
                  <a:extLst>
                    <a:ext uri="{9D8B030D-6E8A-4147-A177-3AD203B41FA5}">
                      <a16:colId xmlns:a16="http://schemas.microsoft.com/office/drawing/2014/main" val="20005"/>
                    </a:ext>
                  </a:extLst>
                </a:gridCol>
              </a:tblGrid>
              <a:tr h="469868">
                <a:tc>
                  <a:txBody>
                    <a:bodyPr/>
                    <a:lstStyle/>
                    <a:p>
                      <a:pPr algn="ctr"/>
                      <a:r>
                        <a:rPr lang="es-ES" sz="1600" dirty="0"/>
                        <a:t>RISK</a:t>
                      </a:r>
                      <a:r>
                        <a:rPr lang="es-ES" sz="1600" baseline="0" dirty="0"/>
                        <a:t> FACTORS</a:t>
                      </a:r>
                      <a:endParaRPr lang="es-ES" sz="1600" b="1" dirty="0"/>
                    </a:p>
                  </a:txBody>
                  <a:tcPr marL="82918" marR="82918" marT="41459" marB="41459"/>
                </a:tc>
                <a:tc>
                  <a:txBody>
                    <a:bodyPr/>
                    <a:lstStyle/>
                    <a:p>
                      <a:pPr algn="ctr"/>
                      <a:r>
                        <a:rPr lang="es-ES" sz="1300" dirty="0" err="1"/>
                        <a:t>All</a:t>
                      </a:r>
                      <a:r>
                        <a:rPr lang="es-ES" sz="1300" dirty="0"/>
                        <a:t>  276</a:t>
                      </a:r>
                    </a:p>
                    <a:p>
                      <a:pPr algn="ctr"/>
                      <a:r>
                        <a:rPr lang="es-ES" sz="1300" dirty="0"/>
                        <a:t>n (%)</a:t>
                      </a:r>
                      <a:endParaRPr lang="es-ES" sz="1300" b="1" dirty="0"/>
                    </a:p>
                  </a:txBody>
                  <a:tcPr marL="82918" marR="82918" marT="41459" marB="41459"/>
                </a:tc>
                <a:tc>
                  <a:txBody>
                    <a:bodyPr/>
                    <a:lstStyle/>
                    <a:p>
                      <a:pPr algn="ctr"/>
                      <a:r>
                        <a:rPr lang="es-ES" sz="1300" dirty="0"/>
                        <a:t>cUTI 115</a:t>
                      </a:r>
                    </a:p>
                    <a:p>
                      <a:pPr marL="0" marR="0" indent="0" algn="ctr" defTabSz="914400" rtl="0" eaLnBrk="1" fontAlgn="auto" latinLnBrk="0" hangingPunct="1">
                        <a:lnSpc>
                          <a:spcPct val="100000"/>
                        </a:lnSpc>
                        <a:spcBef>
                          <a:spcPts val="0"/>
                        </a:spcBef>
                        <a:spcAft>
                          <a:spcPts val="0"/>
                        </a:spcAft>
                        <a:buClrTx/>
                        <a:buSzTx/>
                        <a:buFontTx/>
                        <a:buNone/>
                        <a:tabLst/>
                        <a:defRPr/>
                      </a:pPr>
                      <a:r>
                        <a:rPr lang="es-ES" sz="1300" dirty="0"/>
                        <a:t>n (%)</a:t>
                      </a:r>
                      <a:endParaRPr lang="es-ES" sz="1300" b="1" dirty="0"/>
                    </a:p>
                  </a:txBody>
                  <a:tcPr marL="82918" marR="82918" marT="41459" marB="41459"/>
                </a:tc>
                <a:tc>
                  <a:txBody>
                    <a:bodyPr/>
                    <a:lstStyle/>
                    <a:p>
                      <a:pPr algn="ctr"/>
                      <a:r>
                        <a:rPr lang="es-ES" sz="1300" dirty="0"/>
                        <a:t>IAI</a:t>
                      </a:r>
                      <a:r>
                        <a:rPr lang="es-ES" sz="1300" baseline="0" dirty="0"/>
                        <a:t> 65</a:t>
                      </a:r>
                      <a:endParaRPr lang="es-ES" sz="1300" dirty="0"/>
                    </a:p>
                    <a:p>
                      <a:pPr algn="ctr"/>
                      <a:r>
                        <a:rPr lang="es-ES" sz="1300" dirty="0"/>
                        <a:t>n (%)</a:t>
                      </a:r>
                      <a:endParaRPr lang="es-ES" sz="1300" b="1" dirty="0"/>
                    </a:p>
                  </a:txBody>
                  <a:tcPr marL="82918" marR="82918" marT="41459" marB="41459"/>
                </a:tc>
                <a:tc>
                  <a:txBody>
                    <a:bodyPr/>
                    <a:lstStyle/>
                    <a:p>
                      <a:pPr algn="ctr"/>
                      <a:r>
                        <a:rPr lang="es-ES" sz="1300" dirty="0"/>
                        <a:t>PN 28</a:t>
                      </a:r>
                    </a:p>
                    <a:p>
                      <a:pPr algn="ctr"/>
                      <a:r>
                        <a:rPr lang="es-ES" sz="1300" dirty="0"/>
                        <a:t>n (%)</a:t>
                      </a:r>
                      <a:endParaRPr lang="es-ES" sz="1300" b="1" dirty="0"/>
                    </a:p>
                  </a:txBody>
                  <a:tcPr marL="82918" marR="82918" marT="41459" marB="41459"/>
                </a:tc>
                <a:tc>
                  <a:txBody>
                    <a:bodyPr/>
                    <a:lstStyle/>
                    <a:p>
                      <a:pPr algn="ctr"/>
                      <a:r>
                        <a:rPr lang="es-ES" sz="1300" dirty="0"/>
                        <a:t>BSI 68</a:t>
                      </a:r>
                    </a:p>
                    <a:p>
                      <a:pPr algn="ctr"/>
                      <a:r>
                        <a:rPr lang="es-ES" sz="1300" dirty="0"/>
                        <a:t>n (%)</a:t>
                      </a:r>
                      <a:endParaRPr lang="es-ES" sz="1300" b="1" dirty="0"/>
                    </a:p>
                  </a:txBody>
                  <a:tcPr marL="82918" marR="82918" marT="41459" marB="41459"/>
                </a:tc>
                <a:extLst>
                  <a:ext uri="{0D108BD9-81ED-4DB2-BD59-A6C34878D82A}">
                    <a16:rowId xmlns:a16="http://schemas.microsoft.com/office/drawing/2014/main" val="10000"/>
                  </a:ext>
                </a:extLst>
              </a:tr>
              <a:tr h="251394">
                <a:tc>
                  <a:txBody>
                    <a:bodyPr/>
                    <a:lstStyle/>
                    <a:p>
                      <a:r>
                        <a:rPr lang="es-ES" sz="1100" dirty="0" err="1"/>
                        <a:t>Antibiotics</a:t>
                      </a:r>
                      <a:r>
                        <a:rPr lang="es-ES" sz="1100" baseline="0" dirty="0"/>
                        <a:t> use (3mo)</a:t>
                      </a:r>
                      <a:endParaRPr lang="es-ES" sz="1100" b="1" dirty="0"/>
                    </a:p>
                  </a:txBody>
                  <a:tcPr marL="82918" marR="82918" marT="41459" marB="41459"/>
                </a:tc>
                <a:tc>
                  <a:txBody>
                    <a:bodyPr/>
                    <a:lstStyle/>
                    <a:p>
                      <a:pPr algn="ctr"/>
                      <a:r>
                        <a:rPr lang="es-ES" sz="1100" dirty="0"/>
                        <a:t>234 (85)</a:t>
                      </a:r>
                    </a:p>
                  </a:txBody>
                  <a:tcPr marL="82918" marR="82918" marT="41459" marB="41459"/>
                </a:tc>
                <a:tc>
                  <a:txBody>
                    <a:bodyPr/>
                    <a:lstStyle/>
                    <a:p>
                      <a:pPr algn="ctr"/>
                      <a:r>
                        <a:rPr lang="es-ES" sz="1100" dirty="0"/>
                        <a:t>95 (84)</a:t>
                      </a:r>
                    </a:p>
                  </a:txBody>
                  <a:tcPr marL="82918" marR="82918" marT="41459" marB="41459"/>
                </a:tc>
                <a:tc>
                  <a:txBody>
                    <a:bodyPr/>
                    <a:lstStyle/>
                    <a:p>
                      <a:pPr algn="ctr"/>
                      <a:r>
                        <a:rPr lang="es-ES" sz="1100" dirty="0"/>
                        <a:t>57 (88)</a:t>
                      </a:r>
                    </a:p>
                  </a:txBody>
                  <a:tcPr marL="82918" marR="82918" marT="41459" marB="41459"/>
                </a:tc>
                <a:tc>
                  <a:txBody>
                    <a:bodyPr/>
                    <a:lstStyle/>
                    <a:p>
                      <a:pPr algn="ctr"/>
                      <a:r>
                        <a:rPr lang="es-ES" sz="1100" dirty="0"/>
                        <a:t>25 (89)</a:t>
                      </a:r>
                    </a:p>
                  </a:txBody>
                  <a:tcPr marL="82918" marR="82918" marT="41459" marB="41459"/>
                </a:tc>
                <a:tc>
                  <a:txBody>
                    <a:bodyPr/>
                    <a:lstStyle/>
                    <a:p>
                      <a:pPr algn="ctr"/>
                      <a:r>
                        <a:rPr lang="es-ES" sz="1100" dirty="0"/>
                        <a:t>57 (84)</a:t>
                      </a:r>
                    </a:p>
                  </a:txBody>
                  <a:tcPr marL="82918" marR="82918" marT="41459" marB="41459"/>
                </a:tc>
                <a:extLst>
                  <a:ext uri="{0D108BD9-81ED-4DB2-BD59-A6C34878D82A}">
                    <a16:rowId xmlns:a16="http://schemas.microsoft.com/office/drawing/2014/main" val="10001"/>
                  </a:ext>
                </a:extLst>
              </a:tr>
              <a:tr h="251394">
                <a:tc>
                  <a:txBody>
                    <a:bodyPr/>
                    <a:lstStyle/>
                    <a:p>
                      <a:r>
                        <a:rPr lang="es-ES" sz="1100" dirty="0" err="1"/>
                        <a:t>Another</a:t>
                      </a:r>
                      <a:r>
                        <a:rPr lang="es-ES" sz="1100" dirty="0"/>
                        <a:t> CRE at </a:t>
                      </a:r>
                      <a:r>
                        <a:rPr lang="es-ES" sz="1100" dirty="0" err="1"/>
                        <a:t>same</a:t>
                      </a:r>
                      <a:r>
                        <a:rPr lang="es-ES" sz="1100" dirty="0"/>
                        <a:t> </a:t>
                      </a:r>
                      <a:r>
                        <a:rPr lang="es-ES" sz="1100" dirty="0" err="1"/>
                        <a:t>ward</a:t>
                      </a:r>
                      <a:endParaRPr lang="es-ES" sz="1100" b="1" dirty="0"/>
                    </a:p>
                  </a:txBody>
                  <a:tcPr marL="82918" marR="82918" marT="41459" marB="41459"/>
                </a:tc>
                <a:tc>
                  <a:txBody>
                    <a:bodyPr/>
                    <a:lstStyle/>
                    <a:p>
                      <a:pPr algn="ctr"/>
                      <a:r>
                        <a:rPr lang="es-ES" sz="1100" dirty="0"/>
                        <a:t>89 (37)</a:t>
                      </a:r>
                    </a:p>
                  </a:txBody>
                  <a:tcPr marL="82918" marR="82918" marT="41459" marB="41459"/>
                </a:tc>
                <a:tc>
                  <a:txBody>
                    <a:bodyPr/>
                    <a:lstStyle/>
                    <a:p>
                      <a:pPr algn="ctr"/>
                      <a:r>
                        <a:rPr lang="es-ES" sz="1100" dirty="0"/>
                        <a:t>24 (21)</a:t>
                      </a:r>
                    </a:p>
                  </a:txBody>
                  <a:tcPr marL="82918" marR="82918" marT="41459" marB="41459"/>
                </a:tc>
                <a:tc>
                  <a:txBody>
                    <a:bodyPr/>
                    <a:lstStyle/>
                    <a:p>
                      <a:pPr algn="ctr"/>
                      <a:r>
                        <a:rPr lang="es-ES" sz="1100" dirty="0"/>
                        <a:t>29 (44)</a:t>
                      </a:r>
                    </a:p>
                  </a:txBody>
                  <a:tcPr marL="82918" marR="82918" marT="41459" marB="41459"/>
                </a:tc>
                <a:tc>
                  <a:txBody>
                    <a:bodyPr/>
                    <a:lstStyle/>
                    <a:p>
                      <a:pPr algn="ctr"/>
                      <a:r>
                        <a:rPr lang="es-ES" sz="1100" dirty="0"/>
                        <a:t>6 (24)</a:t>
                      </a:r>
                    </a:p>
                  </a:txBody>
                  <a:tcPr marL="82918" marR="82918" marT="41459" marB="41459"/>
                </a:tc>
                <a:tc>
                  <a:txBody>
                    <a:bodyPr/>
                    <a:lstStyle/>
                    <a:p>
                      <a:pPr algn="ctr"/>
                      <a:r>
                        <a:rPr lang="es-ES" sz="1100" dirty="0"/>
                        <a:t>30 (44)</a:t>
                      </a:r>
                    </a:p>
                  </a:txBody>
                  <a:tcPr marL="82918" marR="82918" marT="41459" marB="41459"/>
                </a:tc>
                <a:extLst>
                  <a:ext uri="{0D108BD9-81ED-4DB2-BD59-A6C34878D82A}">
                    <a16:rowId xmlns:a16="http://schemas.microsoft.com/office/drawing/2014/main" val="10002"/>
                  </a:ext>
                </a:extLst>
              </a:tr>
              <a:tr h="251394">
                <a:tc>
                  <a:txBody>
                    <a:bodyPr/>
                    <a:lstStyle/>
                    <a:p>
                      <a:r>
                        <a:rPr lang="es-ES" sz="1100" dirty="0" err="1"/>
                        <a:t>Previous</a:t>
                      </a:r>
                      <a:r>
                        <a:rPr lang="es-ES" sz="1100" dirty="0"/>
                        <a:t> </a:t>
                      </a:r>
                      <a:r>
                        <a:rPr lang="es-ES" sz="1100" dirty="0" err="1"/>
                        <a:t>Hospitalisation</a:t>
                      </a:r>
                      <a:r>
                        <a:rPr lang="es-ES" sz="1100" dirty="0"/>
                        <a:t> (6mo)</a:t>
                      </a:r>
                      <a:endParaRPr lang="es-ES" sz="1100" b="1" dirty="0"/>
                    </a:p>
                  </a:txBody>
                  <a:tcPr marL="82918" marR="82918" marT="41459" marB="41459"/>
                </a:tc>
                <a:tc>
                  <a:txBody>
                    <a:bodyPr/>
                    <a:lstStyle/>
                    <a:p>
                      <a:pPr algn="ctr"/>
                      <a:r>
                        <a:rPr lang="es-ES" sz="1100" dirty="0"/>
                        <a:t>172 (62)</a:t>
                      </a:r>
                    </a:p>
                  </a:txBody>
                  <a:tcPr marL="82918" marR="82918" marT="41459" marB="41459"/>
                </a:tc>
                <a:tc>
                  <a:txBody>
                    <a:bodyPr/>
                    <a:lstStyle/>
                    <a:p>
                      <a:pPr algn="ctr"/>
                      <a:r>
                        <a:rPr lang="es-ES" sz="1100" dirty="0"/>
                        <a:t>77 (67)</a:t>
                      </a:r>
                    </a:p>
                  </a:txBody>
                  <a:tcPr marL="82918" marR="82918" marT="41459" marB="41459"/>
                </a:tc>
                <a:tc>
                  <a:txBody>
                    <a:bodyPr/>
                    <a:lstStyle/>
                    <a:p>
                      <a:pPr algn="ctr"/>
                      <a:r>
                        <a:rPr lang="es-ES" sz="1100" dirty="0"/>
                        <a:t>44 (68)</a:t>
                      </a:r>
                    </a:p>
                  </a:txBody>
                  <a:tcPr marL="82918" marR="82918" marT="41459" marB="41459"/>
                </a:tc>
                <a:tc>
                  <a:txBody>
                    <a:bodyPr/>
                    <a:lstStyle/>
                    <a:p>
                      <a:pPr algn="ctr"/>
                      <a:r>
                        <a:rPr lang="es-ES" sz="1100" dirty="0"/>
                        <a:t>16 (57)</a:t>
                      </a:r>
                    </a:p>
                  </a:txBody>
                  <a:tcPr marL="82918" marR="82918" marT="41459" marB="41459"/>
                </a:tc>
                <a:tc>
                  <a:txBody>
                    <a:bodyPr/>
                    <a:lstStyle/>
                    <a:p>
                      <a:pPr algn="ctr"/>
                      <a:r>
                        <a:rPr lang="es-ES" sz="1100" dirty="0"/>
                        <a:t>35 (52)</a:t>
                      </a:r>
                    </a:p>
                  </a:txBody>
                  <a:tcPr marL="82918" marR="82918" marT="41459" marB="41459"/>
                </a:tc>
                <a:extLst>
                  <a:ext uri="{0D108BD9-81ED-4DB2-BD59-A6C34878D82A}">
                    <a16:rowId xmlns:a16="http://schemas.microsoft.com/office/drawing/2014/main" val="10003"/>
                  </a:ext>
                </a:extLst>
              </a:tr>
              <a:tr h="25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100" dirty="0"/>
                        <a:t>Central</a:t>
                      </a:r>
                      <a:r>
                        <a:rPr lang="es-ES" sz="1100" baseline="0" dirty="0"/>
                        <a:t> line </a:t>
                      </a:r>
                      <a:r>
                        <a:rPr lang="es-ES" sz="1100" dirty="0"/>
                        <a:t>(3mo)</a:t>
                      </a:r>
                      <a:endParaRPr lang="es-ES" sz="1100" b="1" dirty="0"/>
                    </a:p>
                  </a:txBody>
                  <a:tcPr marL="82918" marR="82918" marT="41459" marB="41459"/>
                </a:tc>
                <a:tc>
                  <a:txBody>
                    <a:bodyPr/>
                    <a:lstStyle/>
                    <a:p>
                      <a:pPr algn="ctr"/>
                      <a:r>
                        <a:rPr lang="es-ES" sz="1100" dirty="0"/>
                        <a:t>133 (48)</a:t>
                      </a:r>
                    </a:p>
                  </a:txBody>
                  <a:tcPr marL="82918" marR="82918" marT="41459" marB="41459"/>
                </a:tc>
                <a:tc>
                  <a:txBody>
                    <a:bodyPr/>
                    <a:lstStyle/>
                    <a:p>
                      <a:pPr algn="ctr"/>
                      <a:r>
                        <a:rPr lang="es-ES" sz="1100" dirty="0"/>
                        <a:t>35 (30)</a:t>
                      </a:r>
                    </a:p>
                  </a:txBody>
                  <a:tcPr marL="82918" marR="82918" marT="41459" marB="41459"/>
                </a:tc>
                <a:tc>
                  <a:txBody>
                    <a:bodyPr/>
                    <a:lstStyle/>
                    <a:p>
                      <a:pPr algn="ctr"/>
                      <a:r>
                        <a:rPr lang="es-ES" sz="1100" dirty="0"/>
                        <a:t>35 (54)</a:t>
                      </a:r>
                    </a:p>
                  </a:txBody>
                  <a:tcPr marL="82918" marR="82918" marT="41459" marB="41459"/>
                </a:tc>
                <a:tc>
                  <a:txBody>
                    <a:bodyPr/>
                    <a:lstStyle/>
                    <a:p>
                      <a:pPr algn="ctr"/>
                      <a:r>
                        <a:rPr lang="es-ES" sz="1100" dirty="0"/>
                        <a:t>13 (46)</a:t>
                      </a:r>
                    </a:p>
                  </a:txBody>
                  <a:tcPr marL="82918" marR="82918" marT="41459" marB="41459"/>
                </a:tc>
                <a:tc>
                  <a:txBody>
                    <a:bodyPr/>
                    <a:lstStyle/>
                    <a:p>
                      <a:pPr algn="ctr"/>
                      <a:r>
                        <a:rPr lang="es-ES" sz="1100" dirty="0"/>
                        <a:t>50 (74)</a:t>
                      </a:r>
                    </a:p>
                  </a:txBody>
                  <a:tcPr marL="82918" marR="82918" marT="41459" marB="41459"/>
                </a:tc>
                <a:extLst>
                  <a:ext uri="{0D108BD9-81ED-4DB2-BD59-A6C34878D82A}">
                    <a16:rowId xmlns:a16="http://schemas.microsoft.com/office/drawing/2014/main" val="10004"/>
                  </a:ext>
                </a:extLst>
              </a:tr>
              <a:tr h="251394">
                <a:tc>
                  <a:txBody>
                    <a:bodyPr/>
                    <a:lstStyle/>
                    <a:p>
                      <a:r>
                        <a:rPr lang="es-ES" sz="1100" dirty="0" err="1"/>
                        <a:t>Urinary</a:t>
                      </a:r>
                      <a:r>
                        <a:rPr lang="es-ES" sz="1100" dirty="0"/>
                        <a:t> </a:t>
                      </a:r>
                      <a:r>
                        <a:rPr lang="es-ES" sz="1100" dirty="0" err="1"/>
                        <a:t>catheter</a:t>
                      </a:r>
                      <a:r>
                        <a:rPr lang="es-ES" sz="1100" dirty="0"/>
                        <a:t> (3mo)</a:t>
                      </a:r>
                      <a:endParaRPr lang="es-ES" sz="1100" b="1" dirty="0"/>
                    </a:p>
                  </a:txBody>
                  <a:tcPr marL="82918" marR="82918" marT="41459" marB="41459"/>
                </a:tc>
                <a:tc>
                  <a:txBody>
                    <a:bodyPr/>
                    <a:lstStyle/>
                    <a:p>
                      <a:pPr algn="ctr"/>
                      <a:r>
                        <a:rPr lang="es-ES" sz="1100" dirty="0"/>
                        <a:t>202 (73)</a:t>
                      </a:r>
                    </a:p>
                  </a:txBody>
                  <a:tcPr marL="82918" marR="82918" marT="41459" marB="41459"/>
                </a:tc>
                <a:tc>
                  <a:txBody>
                    <a:bodyPr/>
                    <a:lstStyle/>
                    <a:p>
                      <a:pPr algn="ctr"/>
                      <a:r>
                        <a:rPr lang="es-ES" sz="1100" dirty="0"/>
                        <a:t>95 (83)</a:t>
                      </a:r>
                    </a:p>
                  </a:txBody>
                  <a:tcPr marL="82918" marR="82918" marT="41459" marB="41459"/>
                </a:tc>
                <a:tc>
                  <a:txBody>
                    <a:bodyPr/>
                    <a:lstStyle/>
                    <a:p>
                      <a:pPr algn="ctr"/>
                      <a:r>
                        <a:rPr lang="es-ES" sz="1100" dirty="0"/>
                        <a:t>37 (57)</a:t>
                      </a:r>
                    </a:p>
                  </a:txBody>
                  <a:tcPr marL="82918" marR="82918" marT="41459" marB="41459"/>
                </a:tc>
                <a:tc>
                  <a:txBody>
                    <a:bodyPr/>
                    <a:lstStyle/>
                    <a:p>
                      <a:pPr algn="ctr"/>
                      <a:r>
                        <a:rPr lang="es-ES" sz="1100" dirty="0"/>
                        <a:t>18 (64)</a:t>
                      </a:r>
                    </a:p>
                  </a:txBody>
                  <a:tcPr marL="82918" marR="82918" marT="41459" marB="41459"/>
                </a:tc>
                <a:tc>
                  <a:txBody>
                    <a:bodyPr/>
                    <a:lstStyle/>
                    <a:p>
                      <a:pPr algn="ctr"/>
                      <a:r>
                        <a:rPr lang="es-ES" sz="1100" dirty="0"/>
                        <a:t>52 (77)</a:t>
                      </a:r>
                    </a:p>
                  </a:txBody>
                  <a:tcPr marL="82918" marR="82918" marT="41459" marB="41459"/>
                </a:tc>
                <a:extLst>
                  <a:ext uri="{0D108BD9-81ED-4DB2-BD59-A6C34878D82A}">
                    <a16:rowId xmlns:a16="http://schemas.microsoft.com/office/drawing/2014/main" val="10005"/>
                  </a:ext>
                </a:extLst>
              </a:tr>
              <a:tr h="251394">
                <a:tc>
                  <a:txBody>
                    <a:bodyPr/>
                    <a:lstStyle/>
                    <a:p>
                      <a:r>
                        <a:rPr lang="es-ES" sz="1100" dirty="0" err="1"/>
                        <a:t>Mechanic</a:t>
                      </a:r>
                      <a:r>
                        <a:rPr lang="es-ES" sz="1100" dirty="0"/>
                        <a:t> </a:t>
                      </a:r>
                      <a:r>
                        <a:rPr lang="es-ES" sz="1100" dirty="0" err="1"/>
                        <a:t>Ventilation</a:t>
                      </a:r>
                      <a:r>
                        <a:rPr lang="es-ES" sz="1100" baseline="0" dirty="0"/>
                        <a:t> </a:t>
                      </a:r>
                      <a:r>
                        <a:rPr lang="es-ES" sz="1100" dirty="0"/>
                        <a:t>(3mo)</a:t>
                      </a:r>
                      <a:endParaRPr lang="es-ES" sz="1100" b="1" dirty="0"/>
                    </a:p>
                  </a:txBody>
                  <a:tcPr marL="82918" marR="82918" marT="41459" marB="41459"/>
                </a:tc>
                <a:tc>
                  <a:txBody>
                    <a:bodyPr/>
                    <a:lstStyle/>
                    <a:p>
                      <a:pPr algn="ctr"/>
                      <a:r>
                        <a:rPr lang="es-ES" sz="1100" dirty="0"/>
                        <a:t>88 (32)</a:t>
                      </a:r>
                    </a:p>
                  </a:txBody>
                  <a:tcPr marL="82918" marR="82918" marT="41459" marB="41459"/>
                </a:tc>
                <a:tc>
                  <a:txBody>
                    <a:bodyPr/>
                    <a:lstStyle/>
                    <a:p>
                      <a:pPr algn="ctr"/>
                      <a:r>
                        <a:rPr lang="es-ES" sz="1100" dirty="0"/>
                        <a:t>12 (10)</a:t>
                      </a:r>
                    </a:p>
                  </a:txBody>
                  <a:tcPr marL="82918" marR="82918" marT="41459" marB="41459"/>
                </a:tc>
                <a:tc>
                  <a:txBody>
                    <a:bodyPr/>
                    <a:lstStyle/>
                    <a:p>
                      <a:pPr algn="ctr"/>
                      <a:r>
                        <a:rPr lang="es-ES" sz="1100" dirty="0"/>
                        <a:t>25 (39)</a:t>
                      </a:r>
                    </a:p>
                  </a:txBody>
                  <a:tcPr marL="82918" marR="82918" marT="41459" marB="41459"/>
                </a:tc>
                <a:tc>
                  <a:txBody>
                    <a:bodyPr/>
                    <a:lstStyle/>
                    <a:p>
                      <a:pPr algn="ctr"/>
                      <a:r>
                        <a:rPr lang="es-ES" sz="1100" dirty="0"/>
                        <a:t>12 (43)</a:t>
                      </a:r>
                    </a:p>
                  </a:txBody>
                  <a:tcPr marL="82918" marR="82918" marT="41459" marB="41459"/>
                </a:tc>
                <a:tc>
                  <a:txBody>
                    <a:bodyPr/>
                    <a:lstStyle/>
                    <a:p>
                      <a:pPr algn="ctr"/>
                      <a:r>
                        <a:rPr lang="es-ES" sz="1100" dirty="0"/>
                        <a:t>39 (57)</a:t>
                      </a:r>
                    </a:p>
                  </a:txBody>
                  <a:tcPr marL="82918" marR="82918" marT="41459" marB="41459"/>
                </a:tc>
                <a:extLst>
                  <a:ext uri="{0D108BD9-81ED-4DB2-BD59-A6C34878D82A}">
                    <a16:rowId xmlns:a16="http://schemas.microsoft.com/office/drawing/2014/main" val="10006"/>
                  </a:ext>
                </a:extLst>
              </a:tr>
              <a:tr h="251394">
                <a:tc>
                  <a:txBody>
                    <a:bodyPr/>
                    <a:lstStyle/>
                    <a:p>
                      <a:r>
                        <a:rPr lang="es-ES" sz="1100" dirty="0" err="1"/>
                        <a:t>Surgery</a:t>
                      </a:r>
                      <a:r>
                        <a:rPr lang="es-ES" sz="1100" dirty="0"/>
                        <a:t> </a:t>
                      </a:r>
                      <a:r>
                        <a:rPr lang="es-ES" sz="1100" dirty="0" err="1"/>
                        <a:t>last</a:t>
                      </a:r>
                      <a:r>
                        <a:rPr lang="es-ES" sz="1100" dirty="0"/>
                        <a:t> </a:t>
                      </a:r>
                      <a:r>
                        <a:rPr lang="es-ES" sz="1100" dirty="0" err="1"/>
                        <a:t>month</a:t>
                      </a:r>
                      <a:endParaRPr lang="es-ES" sz="1100" b="1" dirty="0"/>
                    </a:p>
                  </a:txBody>
                  <a:tcPr marL="82918" marR="82918" marT="41459" marB="41459"/>
                </a:tc>
                <a:tc>
                  <a:txBody>
                    <a:bodyPr/>
                    <a:lstStyle/>
                    <a:p>
                      <a:pPr algn="ctr"/>
                      <a:r>
                        <a:rPr lang="es-ES" sz="1100" dirty="0"/>
                        <a:t>89 (32)</a:t>
                      </a:r>
                    </a:p>
                  </a:txBody>
                  <a:tcPr marL="82918" marR="82918" marT="41459" marB="41459"/>
                </a:tc>
                <a:tc>
                  <a:txBody>
                    <a:bodyPr/>
                    <a:lstStyle/>
                    <a:p>
                      <a:pPr algn="ctr"/>
                      <a:r>
                        <a:rPr lang="es-ES" sz="1100" dirty="0"/>
                        <a:t>22 (19)</a:t>
                      </a:r>
                    </a:p>
                  </a:txBody>
                  <a:tcPr marL="82918" marR="82918" marT="41459" marB="41459"/>
                </a:tc>
                <a:tc>
                  <a:txBody>
                    <a:bodyPr/>
                    <a:lstStyle/>
                    <a:p>
                      <a:pPr algn="ctr"/>
                      <a:r>
                        <a:rPr lang="es-ES" sz="1100" dirty="0"/>
                        <a:t>34 (52)</a:t>
                      </a:r>
                    </a:p>
                  </a:txBody>
                  <a:tcPr marL="82918" marR="82918" marT="41459" marB="41459"/>
                </a:tc>
                <a:tc>
                  <a:txBody>
                    <a:bodyPr/>
                    <a:lstStyle/>
                    <a:p>
                      <a:pPr algn="ctr"/>
                      <a:r>
                        <a:rPr lang="es-ES" sz="1100" dirty="0"/>
                        <a:t>9 (32)</a:t>
                      </a:r>
                    </a:p>
                  </a:txBody>
                  <a:tcPr marL="82918" marR="82918" marT="41459" marB="41459"/>
                </a:tc>
                <a:tc>
                  <a:txBody>
                    <a:bodyPr/>
                    <a:lstStyle/>
                    <a:p>
                      <a:pPr algn="ctr"/>
                      <a:r>
                        <a:rPr lang="es-ES" sz="1100" dirty="0"/>
                        <a:t>24 (35)</a:t>
                      </a:r>
                    </a:p>
                  </a:txBody>
                  <a:tcPr marL="82918" marR="82918" marT="41459" marB="41459"/>
                </a:tc>
                <a:extLst>
                  <a:ext uri="{0D108BD9-81ED-4DB2-BD59-A6C34878D82A}">
                    <a16:rowId xmlns:a16="http://schemas.microsoft.com/office/drawing/2014/main" val="10007"/>
                  </a:ext>
                </a:extLst>
              </a:tr>
              <a:tr h="251394">
                <a:tc>
                  <a:txBody>
                    <a:bodyPr/>
                    <a:lstStyle/>
                    <a:p>
                      <a:r>
                        <a:rPr lang="es-ES" sz="1100" dirty="0" err="1"/>
                        <a:t>Prev</a:t>
                      </a:r>
                      <a:r>
                        <a:rPr lang="es-ES" sz="1100" dirty="0"/>
                        <a:t>. CRE </a:t>
                      </a:r>
                      <a:r>
                        <a:rPr lang="es-ES" sz="1100" dirty="0" err="1"/>
                        <a:t>colonization</a:t>
                      </a:r>
                      <a:r>
                        <a:rPr lang="es-ES" sz="1100" dirty="0"/>
                        <a:t>/</a:t>
                      </a:r>
                      <a:r>
                        <a:rPr lang="es-ES" sz="1100" dirty="0" err="1"/>
                        <a:t>infection</a:t>
                      </a:r>
                      <a:r>
                        <a:rPr lang="es-ES" sz="1100" dirty="0"/>
                        <a:t> </a:t>
                      </a:r>
                      <a:endParaRPr lang="es-ES" sz="1100" b="1" dirty="0"/>
                    </a:p>
                  </a:txBody>
                  <a:tcPr marL="82918" marR="82918" marT="41459" marB="41459"/>
                </a:tc>
                <a:tc>
                  <a:txBody>
                    <a:bodyPr/>
                    <a:lstStyle/>
                    <a:p>
                      <a:pPr algn="ctr"/>
                      <a:r>
                        <a:rPr lang="es-ES" sz="1100" dirty="0"/>
                        <a:t>69 (25)</a:t>
                      </a:r>
                    </a:p>
                  </a:txBody>
                  <a:tcPr marL="82918" marR="82918" marT="41459" marB="41459"/>
                </a:tc>
                <a:tc>
                  <a:txBody>
                    <a:bodyPr/>
                    <a:lstStyle/>
                    <a:p>
                      <a:pPr algn="ctr"/>
                      <a:r>
                        <a:rPr lang="es-ES" sz="1100" dirty="0"/>
                        <a:t>26 (23)</a:t>
                      </a:r>
                    </a:p>
                  </a:txBody>
                  <a:tcPr marL="82918" marR="82918" marT="41459" marB="41459"/>
                </a:tc>
                <a:tc>
                  <a:txBody>
                    <a:bodyPr/>
                    <a:lstStyle/>
                    <a:p>
                      <a:pPr algn="ctr"/>
                      <a:r>
                        <a:rPr lang="es-ES" sz="1100" dirty="0"/>
                        <a:t>19 (29)</a:t>
                      </a:r>
                    </a:p>
                  </a:txBody>
                  <a:tcPr marL="82918" marR="82918" marT="41459" marB="41459"/>
                </a:tc>
                <a:tc>
                  <a:txBody>
                    <a:bodyPr/>
                    <a:lstStyle/>
                    <a:p>
                      <a:pPr algn="ctr"/>
                      <a:r>
                        <a:rPr lang="es-ES" sz="1100" dirty="0"/>
                        <a:t>9 (32)</a:t>
                      </a:r>
                    </a:p>
                  </a:txBody>
                  <a:tcPr marL="82918" marR="82918" marT="41459" marB="41459"/>
                </a:tc>
                <a:tc>
                  <a:txBody>
                    <a:bodyPr/>
                    <a:lstStyle/>
                    <a:p>
                      <a:pPr algn="ctr"/>
                      <a:r>
                        <a:rPr lang="es-ES" sz="1100" dirty="0"/>
                        <a:t>15 (22)</a:t>
                      </a:r>
                    </a:p>
                  </a:txBody>
                  <a:tcPr marL="82918" marR="82918" marT="41459" marB="41459"/>
                </a:tc>
                <a:extLst>
                  <a:ext uri="{0D108BD9-81ED-4DB2-BD59-A6C34878D82A}">
                    <a16:rowId xmlns:a16="http://schemas.microsoft.com/office/drawing/2014/main" val="10008"/>
                  </a:ext>
                </a:extLst>
              </a:tr>
            </a:tbl>
          </a:graphicData>
        </a:graphic>
      </p:graphicFrame>
      <p:graphicFrame>
        <p:nvGraphicFramePr>
          <p:cNvPr id="11" name="Tabla 10"/>
          <p:cNvGraphicFramePr>
            <a:graphicFrameLocks noGrp="1"/>
          </p:cNvGraphicFramePr>
          <p:nvPr>
            <p:extLst/>
          </p:nvPr>
        </p:nvGraphicFramePr>
        <p:xfrm>
          <a:off x="1791037" y="5059143"/>
          <a:ext cx="7623840" cy="1899588"/>
        </p:xfrm>
        <a:graphic>
          <a:graphicData uri="http://schemas.openxmlformats.org/drawingml/2006/table">
            <a:tbl>
              <a:tblPr firstRow="1" bandRow="1">
                <a:tableStyleId>{08FB837D-C827-4EFA-A057-4D05807E0F7C}</a:tableStyleId>
              </a:tblPr>
              <a:tblGrid>
                <a:gridCol w="2286654">
                  <a:extLst>
                    <a:ext uri="{9D8B030D-6E8A-4147-A177-3AD203B41FA5}">
                      <a16:colId xmlns:a16="http://schemas.microsoft.com/office/drawing/2014/main" val="20000"/>
                    </a:ext>
                  </a:extLst>
                </a:gridCol>
                <a:gridCol w="1150000">
                  <a:extLst>
                    <a:ext uri="{9D8B030D-6E8A-4147-A177-3AD203B41FA5}">
                      <a16:colId xmlns:a16="http://schemas.microsoft.com/office/drawing/2014/main" val="20001"/>
                    </a:ext>
                  </a:extLst>
                </a:gridCol>
                <a:gridCol w="1066547">
                  <a:extLst>
                    <a:ext uri="{9D8B030D-6E8A-4147-A177-3AD203B41FA5}">
                      <a16:colId xmlns:a16="http://schemas.microsoft.com/office/drawing/2014/main" val="20002"/>
                    </a:ext>
                  </a:extLst>
                </a:gridCol>
                <a:gridCol w="1007295">
                  <a:extLst>
                    <a:ext uri="{9D8B030D-6E8A-4147-A177-3AD203B41FA5}">
                      <a16:colId xmlns:a16="http://schemas.microsoft.com/office/drawing/2014/main" val="20003"/>
                    </a:ext>
                  </a:extLst>
                </a:gridCol>
                <a:gridCol w="1046797">
                  <a:extLst>
                    <a:ext uri="{9D8B030D-6E8A-4147-A177-3AD203B41FA5}">
                      <a16:colId xmlns:a16="http://schemas.microsoft.com/office/drawing/2014/main" val="20004"/>
                    </a:ext>
                  </a:extLst>
                </a:gridCol>
                <a:gridCol w="1066547">
                  <a:extLst>
                    <a:ext uri="{9D8B030D-6E8A-4147-A177-3AD203B41FA5}">
                      <a16:colId xmlns:a16="http://schemas.microsoft.com/office/drawing/2014/main" val="20005"/>
                    </a:ext>
                  </a:extLst>
                </a:gridCol>
              </a:tblGrid>
              <a:tr h="469868">
                <a:tc>
                  <a:txBody>
                    <a:bodyPr/>
                    <a:lstStyle/>
                    <a:p>
                      <a:pPr algn="ctr"/>
                      <a:r>
                        <a:rPr lang="es-ES" sz="1600" dirty="0"/>
                        <a:t>OUTCOMES</a:t>
                      </a:r>
                      <a:endParaRPr lang="es-ES" sz="1600" b="1" dirty="0"/>
                    </a:p>
                  </a:txBody>
                  <a:tcPr marL="82918" marR="82918" marT="41459" marB="41459"/>
                </a:tc>
                <a:tc>
                  <a:txBody>
                    <a:bodyPr/>
                    <a:lstStyle/>
                    <a:p>
                      <a:pPr algn="ctr"/>
                      <a:r>
                        <a:rPr lang="es-ES" sz="1300" dirty="0" err="1"/>
                        <a:t>All</a:t>
                      </a:r>
                      <a:r>
                        <a:rPr lang="es-ES" sz="1300" dirty="0"/>
                        <a:t> 276</a:t>
                      </a:r>
                    </a:p>
                    <a:p>
                      <a:pPr algn="ctr"/>
                      <a:r>
                        <a:rPr lang="es-ES" sz="1300" dirty="0"/>
                        <a:t>n (%)</a:t>
                      </a:r>
                      <a:endParaRPr lang="es-ES" sz="1300" b="1" dirty="0"/>
                    </a:p>
                  </a:txBody>
                  <a:tcPr marL="82918" marR="82918" marT="41459" marB="41459"/>
                </a:tc>
                <a:tc>
                  <a:txBody>
                    <a:bodyPr/>
                    <a:lstStyle/>
                    <a:p>
                      <a:pPr algn="ctr"/>
                      <a:r>
                        <a:rPr lang="es-ES" sz="1300" dirty="0"/>
                        <a:t>cUTI 115</a:t>
                      </a:r>
                    </a:p>
                    <a:p>
                      <a:pPr marL="0" marR="0" indent="0" algn="ctr" defTabSz="914400" rtl="0" eaLnBrk="1" fontAlgn="auto" latinLnBrk="0" hangingPunct="1">
                        <a:lnSpc>
                          <a:spcPct val="100000"/>
                        </a:lnSpc>
                        <a:spcBef>
                          <a:spcPts val="0"/>
                        </a:spcBef>
                        <a:spcAft>
                          <a:spcPts val="0"/>
                        </a:spcAft>
                        <a:buClrTx/>
                        <a:buSzTx/>
                        <a:buFontTx/>
                        <a:buNone/>
                        <a:tabLst/>
                        <a:defRPr/>
                      </a:pPr>
                      <a:r>
                        <a:rPr lang="es-ES" sz="1300" dirty="0"/>
                        <a:t>n (%)</a:t>
                      </a:r>
                      <a:endParaRPr lang="es-ES" sz="1300" b="1" dirty="0"/>
                    </a:p>
                  </a:txBody>
                  <a:tcPr marL="82918" marR="82918" marT="41459" marB="41459"/>
                </a:tc>
                <a:tc>
                  <a:txBody>
                    <a:bodyPr/>
                    <a:lstStyle/>
                    <a:p>
                      <a:pPr algn="ctr"/>
                      <a:r>
                        <a:rPr lang="es-ES" sz="1300" dirty="0"/>
                        <a:t>IAI</a:t>
                      </a:r>
                      <a:r>
                        <a:rPr lang="es-ES" sz="1300" baseline="0" dirty="0"/>
                        <a:t> 65</a:t>
                      </a:r>
                      <a:endParaRPr lang="es-ES" sz="1300" dirty="0"/>
                    </a:p>
                    <a:p>
                      <a:pPr algn="ctr"/>
                      <a:r>
                        <a:rPr lang="es-ES" sz="1300" dirty="0"/>
                        <a:t>n (%)</a:t>
                      </a:r>
                      <a:endParaRPr lang="es-ES" sz="1300" b="1" dirty="0"/>
                    </a:p>
                  </a:txBody>
                  <a:tcPr marL="82918" marR="82918" marT="41459" marB="41459"/>
                </a:tc>
                <a:tc>
                  <a:txBody>
                    <a:bodyPr/>
                    <a:lstStyle/>
                    <a:p>
                      <a:pPr algn="ctr"/>
                      <a:r>
                        <a:rPr lang="es-ES" sz="1300" dirty="0"/>
                        <a:t>PN 28</a:t>
                      </a:r>
                    </a:p>
                    <a:p>
                      <a:pPr algn="ctr"/>
                      <a:r>
                        <a:rPr lang="es-ES" sz="1300" dirty="0"/>
                        <a:t>n (%)</a:t>
                      </a:r>
                      <a:endParaRPr lang="es-ES" sz="1300" b="1" dirty="0"/>
                    </a:p>
                  </a:txBody>
                  <a:tcPr marL="82918" marR="82918" marT="41459" marB="41459"/>
                </a:tc>
                <a:tc>
                  <a:txBody>
                    <a:bodyPr/>
                    <a:lstStyle/>
                    <a:p>
                      <a:pPr algn="ctr"/>
                      <a:r>
                        <a:rPr lang="es-ES" sz="1300" dirty="0"/>
                        <a:t>BSI 68</a:t>
                      </a:r>
                    </a:p>
                    <a:p>
                      <a:pPr algn="ctr"/>
                      <a:r>
                        <a:rPr lang="es-ES" sz="1300" dirty="0"/>
                        <a:t>n (%)</a:t>
                      </a:r>
                      <a:endParaRPr lang="es-ES" sz="1300" b="1" dirty="0"/>
                    </a:p>
                  </a:txBody>
                  <a:tcPr marL="82918" marR="82918" marT="41459" marB="41459"/>
                </a:tc>
                <a:extLst>
                  <a:ext uri="{0D108BD9-81ED-4DB2-BD59-A6C34878D82A}">
                    <a16:rowId xmlns:a16="http://schemas.microsoft.com/office/drawing/2014/main" val="10000"/>
                  </a:ext>
                </a:extLst>
              </a:tr>
              <a:tr h="248754">
                <a:tc>
                  <a:txBody>
                    <a:bodyPr/>
                    <a:lstStyle/>
                    <a:p>
                      <a:r>
                        <a:rPr lang="es-ES" sz="1100" dirty="0" err="1"/>
                        <a:t>Clinical</a:t>
                      </a:r>
                      <a:r>
                        <a:rPr lang="es-ES" sz="1100" dirty="0"/>
                        <a:t> cure (</a:t>
                      </a:r>
                      <a:r>
                        <a:rPr lang="es-ES" sz="1100" dirty="0" err="1"/>
                        <a:t>day</a:t>
                      </a:r>
                      <a:r>
                        <a:rPr lang="es-ES" sz="1100" dirty="0"/>
                        <a:t> 21)</a:t>
                      </a:r>
                      <a:endParaRPr lang="es-ES" sz="1100" b="1" dirty="0"/>
                    </a:p>
                  </a:txBody>
                  <a:tcPr marL="82918" marR="82918" marT="41459" marB="41459"/>
                </a:tc>
                <a:tc>
                  <a:txBody>
                    <a:bodyPr/>
                    <a:lstStyle/>
                    <a:p>
                      <a:pPr algn="ctr"/>
                      <a:r>
                        <a:rPr lang="es-ES" sz="1100" dirty="0"/>
                        <a:t>120 (44)</a:t>
                      </a:r>
                    </a:p>
                  </a:txBody>
                  <a:tcPr marL="82918" marR="82918" marT="41459" marB="41459"/>
                </a:tc>
                <a:tc>
                  <a:txBody>
                    <a:bodyPr/>
                    <a:lstStyle/>
                    <a:p>
                      <a:pPr algn="ctr"/>
                      <a:r>
                        <a:rPr lang="es-ES" sz="1100" dirty="0"/>
                        <a:t>60 (52)</a:t>
                      </a:r>
                    </a:p>
                  </a:txBody>
                  <a:tcPr marL="82918" marR="82918" marT="41459" marB="41459"/>
                </a:tc>
                <a:tc>
                  <a:txBody>
                    <a:bodyPr/>
                    <a:lstStyle/>
                    <a:p>
                      <a:pPr algn="ctr"/>
                      <a:r>
                        <a:rPr lang="es-ES" sz="1100" dirty="0"/>
                        <a:t>31 (50)</a:t>
                      </a:r>
                    </a:p>
                  </a:txBody>
                  <a:tcPr marL="82918" marR="82918" marT="41459" marB="41459"/>
                </a:tc>
                <a:tc>
                  <a:txBody>
                    <a:bodyPr/>
                    <a:lstStyle/>
                    <a:p>
                      <a:pPr algn="ctr"/>
                      <a:r>
                        <a:rPr lang="es-ES" sz="1100" dirty="0"/>
                        <a:t>4 (14)</a:t>
                      </a:r>
                    </a:p>
                  </a:txBody>
                  <a:tcPr marL="82918" marR="82918" marT="41459" marB="41459"/>
                </a:tc>
                <a:tc>
                  <a:txBody>
                    <a:bodyPr/>
                    <a:lstStyle/>
                    <a:p>
                      <a:pPr algn="ctr"/>
                      <a:r>
                        <a:rPr lang="es-ES" sz="1100" dirty="0"/>
                        <a:t>25 (37)</a:t>
                      </a:r>
                    </a:p>
                  </a:txBody>
                  <a:tcPr marL="82918" marR="82918" marT="41459" marB="41459"/>
                </a:tc>
                <a:extLst>
                  <a:ext uri="{0D108BD9-81ED-4DB2-BD59-A6C34878D82A}">
                    <a16:rowId xmlns:a16="http://schemas.microsoft.com/office/drawing/2014/main" val="10001"/>
                  </a:ext>
                </a:extLst>
              </a:tr>
              <a:tr h="248754">
                <a:tc>
                  <a:txBody>
                    <a:bodyPr/>
                    <a:lstStyle/>
                    <a:p>
                      <a:r>
                        <a:rPr lang="es-ES" sz="1100" dirty="0" err="1"/>
                        <a:t>Microbiological</a:t>
                      </a:r>
                      <a:r>
                        <a:rPr lang="es-ES" sz="1100" baseline="0" dirty="0"/>
                        <a:t> cure </a:t>
                      </a:r>
                      <a:r>
                        <a:rPr lang="es-ES" sz="1100" b="0" baseline="0" dirty="0"/>
                        <a:t>(</a:t>
                      </a:r>
                      <a:r>
                        <a:rPr lang="es-ES" sz="1100" b="0" baseline="0" dirty="0" err="1"/>
                        <a:t>day</a:t>
                      </a:r>
                      <a:r>
                        <a:rPr lang="es-ES" sz="1100" b="0" baseline="0" dirty="0"/>
                        <a:t> 21)</a:t>
                      </a:r>
                    </a:p>
                  </a:txBody>
                  <a:tcPr marL="82918" marR="82918" marT="41459" marB="41459"/>
                </a:tc>
                <a:tc>
                  <a:txBody>
                    <a:bodyPr/>
                    <a:lstStyle/>
                    <a:p>
                      <a:pPr algn="ctr"/>
                      <a:r>
                        <a:rPr lang="es-ES" sz="1100" dirty="0"/>
                        <a:t>133 (48)</a:t>
                      </a:r>
                    </a:p>
                  </a:txBody>
                  <a:tcPr marL="82918" marR="82918" marT="41459" marB="41459"/>
                </a:tc>
                <a:tc>
                  <a:txBody>
                    <a:bodyPr/>
                    <a:lstStyle/>
                    <a:p>
                      <a:pPr algn="ctr"/>
                      <a:r>
                        <a:rPr lang="es-ES" sz="1100" dirty="0"/>
                        <a:t>71 (70)</a:t>
                      </a:r>
                    </a:p>
                  </a:txBody>
                  <a:tcPr marL="82918" marR="82918" marT="41459" marB="41459"/>
                </a:tc>
                <a:tc>
                  <a:txBody>
                    <a:bodyPr/>
                    <a:lstStyle/>
                    <a:p>
                      <a:pPr algn="ctr"/>
                      <a:r>
                        <a:rPr lang="es-ES" sz="1100" dirty="0"/>
                        <a:t>44 (68)</a:t>
                      </a:r>
                    </a:p>
                  </a:txBody>
                  <a:tcPr marL="82918" marR="82918" marT="41459" marB="41459"/>
                </a:tc>
                <a:tc>
                  <a:txBody>
                    <a:bodyPr/>
                    <a:lstStyle/>
                    <a:p>
                      <a:pPr algn="ctr"/>
                      <a:r>
                        <a:rPr lang="es-ES" sz="1100" dirty="0"/>
                        <a:t>18 (64)</a:t>
                      </a:r>
                    </a:p>
                  </a:txBody>
                  <a:tcPr marL="82918" marR="82918" marT="41459" marB="41459"/>
                </a:tc>
                <a:tc>
                  <a:txBody>
                    <a:bodyPr/>
                    <a:lstStyle/>
                    <a:p>
                      <a:pPr algn="ctr"/>
                      <a:r>
                        <a:rPr lang="es-ES" sz="1100" dirty="0"/>
                        <a:t>39 (47)</a:t>
                      </a:r>
                    </a:p>
                  </a:txBody>
                  <a:tcPr marL="82918" marR="82918" marT="41459" marB="41459"/>
                </a:tc>
                <a:extLst>
                  <a:ext uri="{0D108BD9-81ED-4DB2-BD59-A6C34878D82A}">
                    <a16:rowId xmlns:a16="http://schemas.microsoft.com/office/drawing/2014/main" val="10002"/>
                  </a:ext>
                </a:extLst>
              </a:tr>
              <a:tr h="248754">
                <a:tc>
                  <a:txBody>
                    <a:bodyPr/>
                    <a:lstStyle/>
                    <a:p>
                      <a:r>
                        <a:rPr lang="es-ES" sz="1100" dirty="0" err="1"/>
                        <a:t>All</a:t>
                      </a:r>
                      <a:r>
                        <a:rPr lang="es-ES" sz="1100" dirty="0"/>
                        <a:t> cause </a:t>
                      </a:r>
                      <a:r>
                        <a:rPr lang="es-ES" sz="1100" baseline="0" dirty="0" err="1"/>
                        <a:t>mortality</a:t>
                      </a:r>
                      <a:r>
                        <a:rPr lang="es-ES" sz="1100" baseline="0" dirty="0"/>
                        <a:t> (</a:t>
                      </a:r>
                      <a:r>
                        <a:rPr lang="es-ES" sz="1100" baseline="0" dirty="0" err="1"/>
                        <a:t>day</a:t>
                      </a:r>
                      <a:r>
                        <a:rPr lang="es-ES" sz="1100" baseline="0" dirty="0"/>
                        <a:t> 30)</a:t>
                      </a:r>
                      <a:endParaRPr lang="es-ES" sz="1100" b="1" dirty="0"/>
                    </a:p>
                  </a:txBody>
                  <a:tcPr marL="82918" marR="82918" marT="41459" marB="41459"/>
                </a:tc>
                <a:tc>
                  <a:txBody>
                    <a:bodyPr/>
                    <a:lstStyle/>
                    <a:p>
                      <a:pPr algn="ctr"/>
                      <a:r>
                        <a:rPr lang="es-ES" sz="1100" dirty="0"/>
                        <a:t>57</a:t>
                      </a:r>
                      <a:r>
                        <a:rPr lang="es-ES" sz="1100" baseline="0" dirty="0"/>
                        <a:t> (21)</a:t>
                      </a:r>
                      <a:endParaRPr lang="es-ES" sz="1100" dirty="0"/>
                    </a:p>
                  </a:txBody>
                  <a:tcPr marL="82918" marR="82918" marT="41459" marB="41459"/>
                </a:tc>
                <a:tc>
                  <a:txBody>
                    <a:bodyPr/>
                    <a:lstStyle/>
                    <a:p>
                      <a:pPr algn="ctr"/>
                      <a:r>
                        <a:rPr lang="es-ES" sz="1100" dirty="0"/>
                        <a:t>19 (17)</a:t>
                      </a:r>
                    </a:p>
                  </a:txBody>
                  <a:tcPr marL="82918" marR="82918" marT="41459" marB="41459"/>
                </a:tc>
                <a:tc>
                  <a:txBody>
                    <a:bodyPr/>
                    <a:lstStyle/>
                    <a:p>
                      <a:pPr algn="ctr"/>
                      <a:r>
                        <a:rPr lang="es-ES" sz="1100" dirty="0"/>
                        <a:t>6 (9)</a:t>
                      </a:r>
                    </a:p>
                  </a:txBody>
                  <a:tcPr marL="82918" marR="82918" marT="41459" marB="41459"/>
                </a:tc>
                <a:tc>
                  <a:txBody>
                    <a:bodyPr/>
                    <a:lstStyle/>
                    <a:p>
                      <a:pPr algn="ctr"/>
                      <a:r>
                        <a:rPr lang="es-ES" sz="1100" dirty="0"/>
                        <a:t>3 (11)</a:t>
                      </a:r>
                    </a:p>
                  </a:txBody>
                  <a:tcPr marL="82918" marR="82918" marT="41459" marB="41459"/>
                </a:tc>
                <a:tc>
                  <a:txBody>
                    <a:bodyPr/>
                    <a:lstStyle/>
                    <a:p>
                      <a:pPr algn="ctr"/>
                      <a:r>
                        <a:rPr lang="es-ES" sz="1100" dirty="0"/>
                        <a:t>29 (42)</a:t>
                      </a:r>
                    </a:p>
                  </a:txBody>
                  <a:tcPr marL="82918" marR="82918" marT="41459" marB="41459"/>
                </a:tc>
                <a:extLst>
                  <a:ext uri="{0D108BD9-81ED-4DB2-BD59-A6C34878D82A}">
                    <a16:rowId xmlns:a16="http://schemas.microsoft.com/office/drawing/2014/main" val="10003"/>
                  </a:ext>
                </a:extLst>
              </a:tr>
              <a:tr h="248754">
                <a:tc>
                  <a:txBody>
                    <a:bodyPr/>
                    <a:lstStyle/>
                    <a:p>
                      <a:r>
                        <a:rPr lang="es-ES" sz="1100" dirty="0" err="1"/>
                        <a:t>Related</a:t>
                      </a:r>
                      <a:r>
                        <a:rPr lang="es-ES" sz="1100" dirty="0"/>
                        <a:t> </a:t>
                      </a:r>
                      <a:r>
                        <a:rPr lang="es-ES" sz="1100" dirty="0" err="1"/>
                        <a:t>mortality</a:t>
                      </a:r>
                      <a:r>
                        <a:rPr lang="es-ES" sz="1100" dirty="0"/>
                        <a:t> </a:t>
                      </a:r>
                      <a:r>
                        <a:rPr lang="es-ES" sz="1100" baseline="0" dirty="0"/>
                        <a:t> </a:t>
                      </a:r>
                      <a:r>
                        <a:rPr lang="es-ES" sz="1100" dirty="0"/>
                        <a:t>(</a:t>
                      </a:r>
                      <a:r>
                        <a:rPr lang="es-ES" sz="1100" dirty="0" err="1"/>
                        <a:t>day</a:t>
                      </a:r>
                      <a:r>
                        <a:rPr lang="es-ES" sz="1100" dirty="0"/>
                        <a:t> 30)</a:t>
                      </a:r>
                      <a:endParaRPr lang="es-ES" sz="1100" b="1" dirty="0"/>
                    </a:p>
                  </a:txBody>
                  <a:tcPr marL="82918" marR="82918" marT="41459" marB="41459"/>
                </a:tc>
                <a:tc>
                  <a:txBody>
                    <a:bodyPr/>
                    <a:lstStyle/>
                    <a:p>
                      <a:pPr algn="ctr"/>
                      <a:r>
                        <a:rPr lang="es-ES" sz="1100" dirty="0"/>
                        <a:t>25 (10)</a:t>
                      </a:r>
                    </a:p>
                  </a:txBody>
                  <a:tcPr marL="82918" marR="82918" marT="41459" marB="41459"/>
                </a:tc>
                <a:tc>
                  <a:txBody>
                    <a:bodyPr/>
                    <a:lstStyle/>
                    <a:p>
                      <a:pPr algn="ctr"/>
                      <a:r>
                        <a:rPr lang="es-ES" sz="1100" dirty="0"/>
                        <a:t>8 (17)</a:t>
                      </a:r>
                    </a:p>
                  </a:txBody>
                  <a:tcPr marL="82918" marR="82918" marT="41459" marB="41459"/>
                </a:tc>
                <a:tc>
                  <a:txBody>
                    <a:bodyPr/>
                    <a:lstStyle/>
                    <a:p>
                      <a:pPr algn="ctr"/>
                      <a:r>
                        <a:rPr lang="es-ES" sz="1100" dirty="0"/>
                        <a:t>5 (8)</a:t>
                      </a:r>
                    </a:p>
                  </a:txBody>
                  <a:tcPr marL="82918" marR="82918" marT="41459" marB="41459"/>
                </a:tc>
                <a:tc>
                  <a:txBody>
                    <a:bodyPr/>
                    <a:lstStyle/>
                    <a:p>
                      <a:pPr algn="ctr"/>
                      <a:r>
                        <a:rPr lang="es-ES" sz="1100" dirty="0"/>
                        <a:t>1 (4)</a:t>
                      </a:r>
                    </a:p>
                  </a:txBody>
                  <a:tcPr marL="82918" marR="82918" marT="41459" marB="41459"/>
                </a:tc>
                <a:tc>
                  <a:txBody>
                    <a:bodyPr/>
                    <a:lstStyle/>
                    <a:p>
                      <a:pPr algn="ctr"/>
                      <a:r>
                        <a:rPr lang="es-ES" sz="1100" dirty="0"/>
                        <a:t>22 (32)</a:t>
                      </a:r>
                    </a:p>
                  </a:txBody>
                  <a:tcPr marL="82918" marR="82918" marT="41459" marB="41459"/>
                </a:tc>
                <a:extLst>
                  <a:ext uri="{0D108BD9-81ED-4DB2-BD59-A6C34878D82A}">
                    <a16:rowId xmlns:a16="http://schemas.microsoft.com/office/drawing/2014/main" val="10004"/>
                  </a:ext>
                </a:extLst>
              </a:tr>
              <a:tr h="248754">
                <a:tc>
                  <a:txBody>
                    <a:bodyPr/>
                    <a:lstStyle/>
                    <a:p>
                      <a:r>
                        <a:rPr lang="es-ES" sz="1100" dirty="0" err="1"/>
                        <a:t>Length</a:t>
                      </a:r>
                      <a:r>
                        <a:rPr lang="es-ES" sz="1100" baseline="0" dirty="0"/>
                        <a:t> of hospital </a:t>
                      </a:r>
                      <a:r>
                        <a:rPr lang="es-ES" sz="1100" baseline="0" dirty="0" err="1"/>
                        <a:t>stay</a:t>
                      </a:r>
                      <a:r>
                        <a:rPr lang="es-ES" sz="1100" baseline="0" dirty="0"/>
                        <a:t> (</a:t>
                      </a:r>
                      <a:r>
                        <a:rPr lang="es-ES" sz="1100" baseline="0" dirty="0" err="1"/>
                        <a:t>med</a:t>
                      </a:r>
                      <a:r>
                        <a:rPr lang="es-ES" sz="1100" baseline="0" dirty="0"/>
                        <a:t> (IQR)</a:t>
                      </a:r>
                      <a:endParaRPr lang="es-ES" sz="1100" b="1" baseline="0" dirty="0"/>
                    </a:p>
                  </a:txBody>
                  <a:tcPr marL="82918" marR="82918" marT="41459" marB="41459"/>
                </a:tc>
                <a:tc>
                  <a:txBody>
                    <a:bodyPr/>
                    <a:lstStyle/>
                    <a:p>
                      <a:pPr algn="ctr"/>
                      <a:r>
                        <a:rPr lang="es-ES" sz="1100" dirty="0"/>
                        <a:t>20 (13-25)</a:t>
                      </a:r>
                    </a:p>
                  </a:txBody>
                  <a:tcPr marL="82918" marR="82918" marT="41459" marB="41459"/>
                </a:tc>
                <a:tc>
                  <a:txBody>
                    <a:bodyPr/>
                    <a:lstStyle/>
                    <a:p>
                      <a:pPr algn="ctr"/>
                      <a:r>
                        <a:rPr lang="es-ES" sz="1100" dirty="0"/>
                        <a:t>19 (14-23)</a:t>
                      </a:r>
                    </a:p>
                  </a:txBody>
                  <a:tcPr marL="82918" marR="82918" marT="41459" marB="41459"/>
                </a:tc>
                <a:tc>
                  <a:txBody>
                    <a:bodyPr/>
                    <a:lstStyle/>
                    <a:p>
                      <a:pPr algn="ctr"/>
                      <a:r>
                        <a:rPr lang="es-ES" sz="1100" dirty="0"/>
                        <a:t>23 (16-29)</a:t>
                      </a:r>
                    </a:p>
                  </a:txBody>
                  <a:tcPr marL="82918" marR="82918" marT="41459" marB="41459"/>
                </a:tc>
                <a:tc>
                  <a:txBody>
                    <a:bodyPr/>
                    <a:lstStyle/>
                    <a:p>
                      <a:pPr algn="ctr"/>
                      <a:r>
                        <a:rPr lang="es-ES" sz="1100" dirty="0"/>
                        <a:t>32 (17-30)</a:t>
                      </a:r>
                    </a:p>
                  </a:txBody>
                  <a:tcPr marL="82918" marR="82918" marT="41459" marB="41459"/>
                </a:tc>
                <a:tc>
                  <a:txBody>
                    <a:bodyPr/>
                    <a:lstStyle/>
                    <a:p>
                      <a:pPr algn="ctr"/>
                      <a:r>
                        <a:rPr lang="es-ES" sz="1100" dirty="0"/>
                        <a:t>16 (10-24)</a:t>
                      </a:r>
                    </a:p>
                  </a:txBody>
                  <a:tcPr marL="82918" marR="82918" marT="41459" marB="41459"/>
                </a:tc>
                <a:extLst>
                  <a:ext uri="{0D108BD9-81ED-4DB2-BD59-A6C34878D82A}">
                    <a16:rowId xmlns:a16="http://schemas.microsoft.com/office/drawing/2014/main" val="10005"/>
                  </a:ext>
                </a:extLst>
              </a:tr>
            </a:tbl>
          </a:graphicData>
        </a:graphic>
      </p:graphicFrame>
      <p:sp>
        <p:nvSpPr>
          <p:cNvPr id="18" name="Rectángulo 17"/>
          <p:cNvSpPr/>
          <p:nvPr/>
        </p:nvSpPr>
        <p:spPr>
          <a:xfrm>
            <a:off x="1791036" y="1358931"/>
            <a:ext cx="7623838" cy="437645"/>
          </a:xfrm>
          <a:prstGeom prst="rect">
            <a:avLst/>
          </a:prstGeom>
          <a:solidFill>
            <a:srgbClr val="3366FF">
              <a:alpha val="61000"/>
            </a:srgb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Nosocomial/</a:t>
            </a:r>
            <a:r>
              <a:rPr kumimoji="0" lang="es-ES" sz="1995" b="1" i="0" u="none" strike="noStrike" kern="1200" cap="none" spc="0" normalizeH="0" baseline="0" noProof="0" dirty="0" err="1">
                <a:ln>
                  <a:noFill/>
                </a:ln>
                <a:solidFill>
                  <a:prstClr val="black"/>
                </a:solidFill>
                <a:effectLst/>
                <a:uLnTx/>
                <a:uFillTx/>
                <a:latin typeface="Arial"/>
                <a:ea typeface="+mn-ea"/>
                <a:cs typeface="+mn-cs"/>
              </a:rPr>
              <a:t>Healthcare-associated</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infections</a:t>
            </a:r>
            <a:endParaRPr kumimoji="0" lang="es-ES" sz="1995" b="1"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ángulo 27"/>
          <p:cNvSpPr/>
          <p:nvPr/>
        </p:nvSpPr>
        <p:spPr>
          <a:xfrm>
            <a:off x="1791036" y="1796577"/>
            <a:ext cx="7623838" cy="560117"/>
          </a:xfrm>
          <a:prstGeom prst="rect">
            <a:avLst/>
          </a:prstGeom>
          <a:solidFill>
            <a:srgbClr val="3366FF">
              <a:alpha val="61000"/>
            </a:srgb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err="1">
                <a:ln>
                  <a:noFill/>
                </a:ln>
                <a:solidFill>
                  <a:prstClr val="black"/>
                </a:solidFill>
                <a:effectLst/>
                <a:uLnTx/>
                <a:uFillTx/>
                <a:latin typeface="Arial"/>
                <a:ea typeface="+mn-ea"/>
                <a:cs typeface="+mn-cs"/>
              </a:rPr>
              <a:t>Presence</a:t>
            </a:r>
            <a:r>
              <a:rPr kumimoji="0" lang="es-ES" sz="1995" b="1" i="0" u="none" strike="noStrike" kern="1200" cap="none" spc="0" normalizeH="0" baseline="0" noProof="0" dirty="0">
                <a:ln>
                  <a:noFill/>
                </a:ln>
                <a:solidFill>
                  <a:prstClr val="black"/>
                </a:solidFill>
                <a:effectLst/>
                <a:uLnTx/>
                <a:uFillTx/>
                <a:latin typeface="Arial"/>
                <a:ea typeface="+mn-ea"/>
                <a:cs typeface="+mn-cs"/>
              </a:rPr>
              <a:t> in </a:t>
            </a:r>
            <a:r>
              <a:rPr kumimoji="0" lang="es-ES" sz="1995" b="1" i="0" u="none" strike="noStrike" kern="1200" cap="none" spc="0" normalizeH="0" baseline="0" noProof="0" dirty="0" err="1">
                <a:ln>
                  <a:noFill/>
                </a:ln>
                <a:solidFill>
                  <a:prstClr val="black"/>
                </a:solidFill>
                <a:effectLst/>
                <a:uLnTx/>
                <a:uFillTx/>
                <a:latin typeface="Arial"/>
                <a:ea typeface="+mn-ea"/>
                <a:cs typeface="+mn-cs"/>
              </a:rPr>
              <a:t>all</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services</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Source-related</a:t>
            </a:r>
            <a:r>
              <a:rPr kumimoji="0" lang="es-ES" sz="1995" b="1" i="0" u="none" strike="noStrike" kern="1200" cap="none" spc="0" normalizeH="0" baseline="0" noProof="0" dirty="0">
                <a:ln>
                  <a:noFill/>
                </a:ln>
                <a:solidFill>
                  <a:prstClr val="black"/>
                </a:solidFill>
                <a:effectLst/>
                <a:uLnTx/>
                <a:uFillTx/>
                <a:latin typeface="Arial"/>
                <a:ea typeface="+mn-ea"/>
                <a:cs typeface="+mn-cs"/>
              </a:rPr>
              <a:t>)</a:t>
            </a:r>
          </a:p>
        </p:txBody>
      </p:sp>
      <p:sp>
        <p:nvSpPr>
          <p:cNvPr id="29" name="Rectángulo 28"/>
          <p:cNvSpPr>
            <a:spLocks noChangeArrowheads="1"/>
          </p:cNvSpPr>
          <p:nvPr/>
        </p:nvSpPr>
        <p:spPr bwMode="auto">
          <a:xfrm>
            <a:off x="1791036" y="2915775"/>
            <a:ext cx="7623839" cy="262745"/>
          </a:xfrm>
          <a:prstGeom prst="rect">
            <a:avLst/>
          </a:prstGeom>
          <a:solidFill>
            <a:srgbClr val="008000">
              <a:alpha val="60999"/>
            </a:srgbClr>
          </a:solidFill>
          <a:ln w="9525">
            <a:noFill/>
            <a:miter lim="800000"/>
            <a:headEnd/>
            <a:tailEnd/>
          </a:ln>
          <a:effectLst>
            <a:outerShdw blurRad="40000" dist="20000" dir="5400000" rotWithShape="0">
              <a:srgbClr val="000000">
                <a:alpha val="37999"/>
              </a:srgbClr>
            </a:outerShdw>
          </a:effectLst>
        </p:spPr>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High </a:t>
            </a:r>
            <a:r>
              <a:rPr kumimoji="0" lang="es-ES" sz="1995" b="1" i="0" u="none" strike="noStrike" kern="1200" cap="none" spc="0" normalizeH="0" baseline="0" noProof="0" dirty="0" err="1">
                <a:ln>
                  <a:noFill/>
                </a:ln>
                <a:solidFill>
                  <a:prstClr val="black"/>
                </a:solidFill>
                <a:effectLst/>
                <a:uLnTx/>
                <a:uFillTx/>
                <a:latin typeface="Arial"/>
                <a:ea typeface="+mn-ea"/>
                <a:cs typeface="+mn-cs"/>
              </a:rPr>
              <a:t>rates</a:t>
            </a:r>
            <a:r>
              <a:rPr kumimoji="0" lang="es-ES" sz="1995" b="1" i="0" u="none" strike="noStrike" kern="1200" cap="none" spc="0" normalizeH="0" baseline="0" noProof="0" dirty="0">
                <a:ln>
                  <a:noFill/>
                </a:ln>
                <a:solidFill>
                  <a:prstClr val="black"/>
                </a:solidFill>
                <a:effectLst/>
                <a:uLnTx/>
                <a:uFillTx/>
                <a:latin typeface="Arial"/>
                <a:ea typeface="+mn-ea"/>
                <a:cs typeface="+mn-cs"/>
              </a:rPr>
              <a:t> of </a:t>
            </a:r>
            <a:r>
              <a:rPr kumimoji="0" lang="es-ES" sz="1995" b="1" i="0" u="none" strike="noStrike" kern="1200" cap="none" spc="0" normalizeH="0" baseline="0" noProof="0" dirty="0" err="1">
                <a:ln>
                  <a:noFill/>
                </a:ln>
                <a:solidFill>
                  <a:prstClr val="black"/>
                </a:solidFill>
                <a:effectLst/>
                <a:uLnTx/>
                <a:uFillTx/>
                <a:latin typeface="Arial"/>
                <a:ea typeface="+mn-ea"/>
                <a:cs typeface="+mn-cs"/>
              </a:rPr>
              <a:t>previous</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ATBs</a:t>
            </a:r>
            <a:r>
              <a:rPr kumimoji="0" lang="es-ES" sz="1995" b="1" i="0" u="none" strike="noStrike" kern="1200" cap="none" spc="0" normalizeH="0" baseline="0" noProof="0" dirty="0">
                <a:ln>
                  <a:noFill/>
                </a:ln>
                <a:solidFill>
                  <a:prstClr val="black"/>
                </a:solidFill>
                <a:effectLst/>
                <a:uLnTx/>
                <a:uFillTx/>
                <a:latin typeface="Arial"/>
                <a:ea typeface="+mn-ea"/>
                <a:cs typeface="+mn-cs"/>
              </a:rPr>
              <a:t> use (85%)</a:t>
            </a:r>
          </a:p>
        </p:txBody>
      </p:sp>
      <p:sp>
        <p:nvSpPr>
          <p:cNvPr id="31" name="Rectángulo 30"/>
          <p:cNvSpPr>
            <a:spLocks noChangeArrowheads="1"/>
          </p:cNvSpPr>
          <p:nvPr/>
        </p:nvSpPr>
        <p:spPr bwMode="auto">
          <a:xfrm>
            <a:off x="1791036" y="3185343"/>
            <a:ext cx="7623839" cy="278953"/>
          </a:xfrm>
          <a:prstGeom prst="rect">
            <a:avLst/>
          </a:prstGeom>
          <a:solidFill>
            <a:srgbClr val="008000">
              <a:alpha val="60999"/>
            </a:srgbClr>
          </a:solidFill>
          <a:ln w="9525">
            <a:noFill/>
            <a:miter lim="800000"/>
            <a:headEnd/>
            <a:tailEnd/>
          </a:ln>
          <a:effectLst>
            <a:outerShdw blurRad="40000" dist="20000" dir="5400000" rotWithShape="0">
              <a:srgbClr val="000000">
                <a:alpha val="37999"/>
              </a:srgbClr>
            </a:outerShdw>
          </a:effectLst>
        </p:spPr>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High </a:t>
            </a:r>
            <a:r>
              <a:rPr kumimoji="0" lang="es-ES" sz="1995" b="1" i="0" u="none" strike="noStrike" kern="1200" cap="none" spc="0" normalizeH="0" baseline="0" noProof="0" dirty="0" err="1">
                <a:ln>
                  <a:noFill/>
                </a:ln>
                <a:solidFill>
                  <a:prstClr val="black"/>
                </a:solidFill>
                <a:effectLst/>
                <a:uLnTx/>
                <a:uFillTx/>
                <a:latin typeface="Arial"/>
                <a:ea typeface="+mn-ea"/>
                <a:cs typeface="+mn-cs"/>
              </a:rPr>
              <a:t>rates</a:t>
            </a:r>
            <a:r>
              <a:rPr kumimoji="0" lang="es-ES" sz="1995" b="1" i="0" u="none" strike="noStrike" kern="1200" cap="none" spc="0" normalizeH="0" baseline="0" noProof="0" dirty="0">
                <a:ln>
                  <a:noFill/>
                </a:ln>
                <a:solidFill>
                  <a:prstClr val="black"/>
                </a:solidFill>
                <a:effectLst/>
                <a:uLnTx/>
                <a:uFillTx/>
                <a:latin typeface="Arial"/>
                <a:ea typeface="+mn-ea"/>
                <a:cs typeface="+mn-cs"/>
              </a:rPr>
              <a:t> of CRE </a:t>
            </a:r>
            <a:r>
              <a:rPr kumimoji="0" lang="es-ES" sz="1995" b="1" i="0" u="none" strike="noStrike" kern="1200" cap="none" spc="0" normalizeH="0" baseline="0" noProof="0" dirty="0" err="1">
                <a:ln>
                  <a:noFill/>
                </a:ln>
                <a:solidFill>
                  <a:prstClr val="black"/>
                </a:solidFill>
                <a:effectLst/>
                <a:uLnTx/>
                <a:uFillTx/>
                <a:latin typeface="Arial"/>
                <a:ea typeface="+mn-ea"/>
                <a:cs typeface="+mn-cs"/>
              </a:rPr>
              <a:t>patients</a:t>
            </a:r>
            <a:r>
              <a:rPr kumimoji="0" lang="es-ES" sz="1995" b="1" i="0" u="none" strike="noStrike" kern="1200" cap="none" spc="0" normalizeH="0" baseline="0" noProof="0" dirty="0">
                <a:ln>
                  <a:noFill/>
                </a:ln>
                <a:solidFill>
                  <a:prstClr val="black"/>
                </a:solidFill>
                <a:effectLst/>
                <a:uLnTx/>
                <a:uFillTx/>
                <a:latin typeface="Arial"/>
                <a:ea typeface="+mn-ea"/>
                <a:cs typeface="+mn-cs"/>
              </a:rPr>
              <a:t> in </a:t>
            </a:r>
            <a:r>
              <a:rPr kumimoji="0" lang="es-ES" sz="1995" b="1" i="0" u="none" strike="noStrike" kern="1200" cap="none" spc="0" normalizeH="0" baseline="0" noProof="0" dirty="0" err="1">
                <a:ln>
                  <a:noFill/>
                </a:ln>
                <a:solidFill>
                  <a:prstClr val="black"/>
                </a:solidFill>
                <a:effectLst/>
                <a:uLnTx/>
                <a:uFillTx/>
                <a:latin typeface="Arial"/>
                <a:ea typeface="+mn-ea"/>
                <a:cs typeface="+mn-cs"/>
              </a:rPr>
              <a:t>the</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same</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ward</a:t>
            </a:r>
            <a:endParaRPr kumimoji="0" lang="es-ES" sz="1995" b="1" i="0" u="none" strike="noStrike" kern="1200" cap="none" spc="0" normalizeH="0" baseline="0" noProof="0" dirty="0">
              <a:ln>
                <a:noFill/>
              </a:ln>
              <a:solidFill>
                <a:prstClr val="black"/>
              </a:solidFill>
              <a:effectLst/>
              <a:uLnTx/>
              <a:uFillTx/>
              <a:latin typeface="Arial"/>
              <a:ea typeface="+mn-ea"/>
              <a:cs typeface="+mn-cs"/>
            </a:endParaRPr>
          </a:p>
        </p:txBody>
      </p:sp>
      <p:sp>
        <p:nvSpPr>
          <p:cNvPr id="32" name="Rectángulo 31"/>
          <p:cNvSpPr>
            <a:spLocks noChangeArrowheads="1"/>
          </p:cNvSpPr>
          <p:nvPr/>
        </p:nvSpPr>
        <p:spPr bwMode="auto">
          <a:xfrm>
            <a:off x="1791036" y="3464295"/>
            <a:ext cx="7623839" cy="281513"/>
          </a:xfrm>
          <a:prstGeom prst="rect">
            <a:avLst/>
          </a:prstGeom>
          <a:solidFill>
            <a:srgbClr val="008000">
              <a:alpha val="60999"/>
            </a:srgbClr>
          </a:solidFill>
          <a:ln w="9525">
            <a:noFill/>
            <a:miter lim="800000"/>
            <a:headEnd/>
            <a:tailEnd/>
          </a:ln>
          <a:effectLst>
            <a:outerShdw blurRad="40000" dist="20000" dir="5400000" rotWithShape="0">
              <a:srgbClr val="000000">
                <a:alpha val="37999"/>
              </a:srgbClr>
            </a:outerShdw>
          </a:effectLst>
        </p:spPr>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High </a:t>
            </a:r>
            <a:r>
              <a:rPr kumimoji="0" lang="es-ES" sz="1995" b="1" i="0" u="none" strike="noStrike" kern="1200" cap="none" spc="0" normalizeH="0" baseline="0" noProof="0" dirty="0" err="1">
                <a:ln>
                  <a:noFill/>
                </a:ln>
                <a:solidFill>
                  <a:prstClr val="black"/>
                </a:solidFill>
                <a:effectLst/>
                <a:uLnTx/>
                <a:uFillTx/>
                <a:latin typeface="Arial"/>
                <a:ea typeface="+mn-ea"/>
                <a:cs typeface="+mn-cs"/>
              </a:rPr>
              <a:t>rates</a:t>
            </a:r>
            <a:r>
              <a:rPr kumimoji="0" lang="es-ES" sz="1995" b="1" i="0" u="none" strike="noStrike" kern="1200" cap="none" spc="0" normalizeH="0" baseline="0" noProof="0" dirty="0">
                <a:ln>
                  <a:noFill/>
                </a:ln>
                <a:solidFill>
                  <a:prstClr val="black"/>
                </a:solidFill>
                <a:effectLst/>
                <a:uLnTx/>
                <a:uFillTx/>
                <a:latin typeface="Arial"/>
                <a:ea typeface="+mn-ea"/>
                <a:cs typeface="+mn-cs"/>
              </a:rPr>
              <a:t> of </a:t>
            </a:r>
            <a:r>
              <a:rPr kumimoji="0" lang="es-ES" sz="1995" b="1" i="0" u="none" strike="noStrike" kern="1200" cap="none" spc="0" normalizeH="0" baseline="0" noProof="0" dirty="0" err="1">
                <a:ln>
                  <a:noFill/>
                </a:ln>
                <a:solidFill>
                  <a:prstClr val="black"/>
                </a:solidFill>
                <a:effectLst/>
                <a:uLnTx/>
                <a:uFillTx/>
                <a:latin typeface="Arial"/>
                <a:ea typeface="+mn-ea"/>
                <a:cs typeface="+mn-cs"/>
              </a:rPr>
              <a:t>previous</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hospitalisation</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p>
        </p:txBody>
      </p:sp>
      <p:sp>
        <p:nvSpPr>
          <p:cNvPr id="33" name="Rectángulo 32"/>
          <p:cNvSpPr>
            <a:spLocks noChangeArrowheads="1"/>
          </p:cNvSpPr>
          <p:nvPr/>
        </p:nvSpPr>
        <p:spPr bwMode="auto">
          <a:xfrm>
            <a:off x="1791036" y="3745809"/>
            <a:ext cx="7623839" cy="881569"/>
          </a:xfrm>
          <a:prstGeom prst="rect">
            <a:avLst/>
          </a:prstGeom>
          <a:solidFill>
            <a:srgbClr val="008000">
              <a:alpha val="60999"/>
            </a:srgbClr>
          </a:solidFill>
          <a:ln w="9525">
            <a:noFill/>
            <a:miter lim="800000"/>
            <a:headEnd/>
            <a:tailEnd/>
          </a:ln>
          <a:effectLst>
            <a:outerShdw blurRad="40000" dist="20000" dir="5400000" rotWithShape="0">
              <a:srgbClr val="000000">
                <a:alpha val="37999"/>
              </a:srgbClr>
            </a:outerShdw>
          </a:effectLst>
        </p:spPr>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srgbClr val="000000"/>
                </a:solidFill>
                <a:effectLst/>
                <a:uLnTx/>
                <a:uFillTx/>
                <a:latin typeface="Arial"/>
                <a:ea typeface="+mn-ea"/>
                <a:cs typeface="+mn-cs"/>
              </a:rPr>
              <a:t>High </a:t>
            </a:r>
            <a:r>
              <a:rPr kumimoji="0" lang="es-ES" sz="1995" b="1" i="0" u="none" strike="noStrike" kern="1200" cap="none" spc="0" normalizeH="0" baseline="0" noProof="0" dirty="0" err="1">
                <a:ln>
                  <a:noFill/>
                </a:ln>
                <a:solidFill>
                  <a:srgbClr val="000000"/>
                </a:solidFill>
                <a:effectLst/>
                <a:uLnTx/>
                <a:uFillTx/>
                <a:latin typeface="Arial"/>
                <a:ea typeface="+mn-ea"/>
                <a:cs typeface="+mn-cs"/>
              </a:rPr>
              <a:t>rates</a:t>
            </a:r>
            <a:r>
              <a:rPr kumimoji="0" lang="es-ES" sz="1995" b="1" i="0" u="none" strike="noStrike" kern="1200" cap="none" spc="0" normalizeH="0" baseline="0" noProof="0" dirty="0">
                <a:ln>
                  <a:noFill/>
                </a:ln>
                <a:solidFill>
                  <a:srgbClr val="000000"/>
                </a:solidFill>
                <a:effectLst/>
                <a:uLnTx/>
                <a:uFillTx/>
                <a:latin typeface="Arial"/>
                <a:ea typeface="+mn-ea"/>
                <a:cs typeface="+mn-cs"/>
              </a:rPr>
              <a:t> of </a:t>
            </a:r>
            <a:r>
              <a:rPr kumimoji="0" lang="es-ES" sz="1995" b="1" i="0" u="none" strike="noStrike" kern="1200" cap="none" spc="0" normalizeH="0" baseline="0" noProof="0" dirty="0" err="1">
                <a:ln>
                  <a:noFill/>
                </a:ln>
                <a:solidFill>
                  <a:srgbClr val="000000"/>
                </a:solidFill>
                <a:effectLst/>
                <a:uLnTx/>
                <a:uFillTx/>
                <a:latin typeface="Arial"/>
                <a:ea typeface="+mn-ea"/>
                <a:cs typeface="+mn-cs"/>
              </a:rPr>
              <a:t>previous</a:t>
            </a:r>
            <a:r>
              <a:rPr kumimoji="0" lang="es-ES" sz="1995" b="1" i="0" u="none" strike="noStrike" kern="1200" cap="none" spc="0" normalizeH="0" baseline="0" noProof="0" dirty="0">
                <a:ln>
                  <a:noFill/>
                </a:ln>
                <a:solidFill>
                  <a:srgbClr val="000000"/>
                </a:solidFill>
                <a:effectLst/>
                <a:uLnTx/>
                <a:uFillTx/>
                <a:latin typeface="Arial"/>
                <a:ea typeface="+mn-ea"/>
                <a:cs typeface="+mn-cs"/>
              </a:rPr>
              <a:t> </a:t>
            </a:r>
            <a:r>
              <a:rPr kumimoji="0" lang="ja-JP" altLang="es-ES" sz="1995" b="1"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t>
            </a:r>
            <a:r>
              <a:rPr kumimoji="0" lang="es-ES" sz="1995" b="1" i="0" u="none" strike="noStrike" kern="1200" cap="none" spc="0" normalizeH="0" baseline="0" noProof="0" dirty="0">
                <a:ln>
                  <a:noFill/>
                </a:ln>
                <a:solidFill>
                  <a:srgbClr val="000000"/>
                </a:solidFill>
                <a:effectLst/>
                <a:uLnTx/>
                <a:uFillTx/>
                <a:latin typeface="Arial"/>
                <a:ea typeface="+mn-ea"/>
                <a:cs typeface="+mn-cs"/>
              </a:rPr>
              <a:t>hospital </a:t>
            </a:r>
            <a:r>
              <a:rPr kumimoji="0" lang="es-ES" sz="1995" b="1" i="0" u="none" strike="noStrike" kern="1200" cap="none" spc="0" normalizeH="0" baseline="0" noProof="0" dirty="0" err="1">
                <a:ln>
                  <a:noFill/>
                </a:ln>
                <a:solidFill>
                  <a:srgbClr val="000000"/>
                </a:solidFill>
                <a:effectLst/>
                <a:uLnTx/>
                <a:uFillTx/>
                <a:latin typeface="Arial"/>
                <a:ea typeface="+mn-ea"/>
                <a:cs typeface="+mn-cs"/>
              </a:rPr>
              <a:t>procedures</a:t>
            </a:r>
            <a:r>
              <a:rPr kumimoji="0" lang="ja-JP" altLang="es-ES" sz="1995" b="1"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rPr>
              <a:t>”</a:t>
            </a:r>
            <a:endParaRPr kumimoji="0" lang="es-ES" altLang="ja-JP" sz="1995" b="1"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mn-cs"/>
            </a:endParaRP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srgbClr val="000000"/>
                </a:solidFill>
                <a:effectLst/>
                <a:uLnTx/>
                <a:uFillTx/>
                <a:latin typeface="Arial"/>
                <a:ea typeface="+mn-ea"/>
                <a:cs typeface="+mn-cs"/>
              </a:rPr>
              <a:t>(</a:t>
            </a:r>
            <a:r>
              <a:rPr kumimoji="0" lang="es-ES" sz="1995" b="1" i="0" u="none" strike="noStrike" kern="1200" cap="none" spc="0" normalizeH="0" baseline="0" noProof="0" dirty="0" err="1">
                <a:ln>
                  <a:noFill/>
                </a:ln>
                <a:solidFill>
                  <a:srgbClr val="000000"/>
                </a:solidFill>
                <a:effectLst/>
                <a:uLnTx/>
                <a:uFillTx/>
                <a:latin typeface="Arial"/>
                <a:ea typeface="+mn-ea"/>
                <a:cs typeface="+mn-cs"/>
              </a:rPr>
              <a:t>Source-related</a:t>
            </a:r>
            <a:r>
              <a:rPr kumimoji="0" lang="es-ES" sz="1995" b="1" i="0" u="none" strike="noStrike" kern="1200" cap="none" spc="0" normalizeH="0" baseline="0" noProof="0" dirty="0">
                <a:ln>
                  <a:noFill/>
                </a:ln>
                <a:solidFill>
                  <a:srgbClr val="000000"/>
                </a:solidFill>
                <a:effectLst/>
                <a:uLnTx/>
                <a:uFillTx/>
                <a:latin typeface="Arial"/>
                <a:ea typeface="+mn-ea"/>
                <a:cs typeface="+mn-cs"/>
              </a:rPr>
              <a:t>)</a:t>
            </a:r>
          </a:p>
        </p:txBody>
      </p:sp>
      <p:sp>
        <p:nvSpPr>
          <p:cNvPr id="34" name="Rectángulo 33"/>
          <p:cNvSpPr>
            <a:spLocks noChangeArrowheads="1"/>
          </p:cNvSpPr>
          <p:nvPr/>
        </p:nvSpPr>
        <p:spPr bwMode="auto">
          <a:xfrm>
            <a:off x="1791035" y="4604346"/>
            <a:ext cx="7623839" cy="335404"/>
          </a:xfrm>
          <a:prstGeom prst="rect">
            <a:avLst/>
          </a:prstGeom>
          <a:solidFill>
            <a:srgbClr val="008000">
              <a:alpha val="60999"/>
            </a:srgbClr>
          </a:solidFill>
          <a:ln w="9525">
            <a:noFill/>
            <a:miter lim="800000"/>
            <a:headEnd/>
            <a:tailEnd/>
          </a:ln>
          <a:effectLst>
            <a:outerShdw blurRad="40000" dist="20000" dir="5400000" rotWithShape="0">
              <a:srgbClr val="000000">
                <a:alpha val="37999"/>
              </a:srgbClr>
            </a:outerShdw>
          </a:effectLst>
        </p:spPr>
        <p:txBody>
          <a:bodyPr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Considerable </a:t>
            </a:r>
            <a:r>
              <a:rPr kumimoji="0" lang="es-ES" sz="1995" b="1" i="0" u="none" strike="noStrike" kern="1200" cap="none" spc="0" normalizeH="0" baseline="0" noProof="0" dirty="0" err="1">
                <a:ln>
                  <a:noFill/>
                </a:ln>
                <a:solidFill>
                  <a:prstClr val="black"/>
                </a:solidFill>
                <a:effectLst/>
                <a:uLnTx/>
                <a:uFillTx/>
                <a:latin typeface="Arial"/>
                <a:ea typeface="+mn-ea"/>
                <a:cs typeface="+mn-cs"/>
              </a:rPr>
              <a:t>rates</a:t>
            </a:r>
            <a:r>
              <a:rPr kumimoji="0" lang="es-ES" sz="1995" b="1" i="0" u="none" strike="noStrike" kern="1200" cap="none" spc="0" normalizeH="0" baseline="0" noProof="0" dirty="0">
                <a:ln>
                  <a:noFill/>
                </a:ln>
                <a:solidFill>
                  <a:prstClr val="black"/>
                </a:solidFill>
                <a:effectLst/>
                <a:uLnTx/>
                <a:uFillTx/>
                <a:latin typeface="Arial"/>
                <a:ea typeface="+mn-ea"/>
                <a:cs typeface="+mn-cs"/>
              </a:rPr>
              <a:t> of </a:t>
            </a:r>
            <a:r>
              <a:rPr kumimoji="0" lang="es-ES" sz="1995" b="1" i="0" u="none" strike="noStrike" kern="1200" cap="none" spc="0" normalizeH="0" baseline="0" noProof="0" dirty="0" err="1">
                <a:ln>
                  <a:noFill/>
                </a:ln>
                <a:solidFill>
                  <a:prstClr val="black"/>
                </a:solidFill>
                <a:effectLst/>
                <a:uLnTx/>
                <a:uFillTx/>
                <a:latin typeface="Arial"/>
                <a:ea typeface="+mn-ea"/>
                <a:cs typeface="+mn-cs"/>
              </a:rPr>
              <a:t>previous</a:t>
            </a:r>
            <a:r>
              <a:rPr kumimoji="0" lang="es-ES" sz="1995" b="1" i="0" u="none" strike="noStrike" kern="1200" cap="none" spc="0" normalizeH="0" baseline="0" noProof="0" dirty="0">
                <a:ln>
                  <a:noFill/>
                </a:ln>
                <a:solidFill>
                  <a:prstClr val="black"/>
                </a:solidFill>
                <a:effectLst/>
                <a:uLnTx/>
                <a:uFillTx/>
                <a:latin typeface="Arial"/>
                <a:ea typeface="+mn-ea"/>
                <a:cs typeface="+mn-cs"/>
              </a:rPr>
              <a:t> CRE </a:t>
            </a:r>
            <a:r>
              <a:rPr kumimoji="0" lang="es-ES" sz="1995" b="1" i="0" u="none" strike="noStrike" kern="1200" cap="none" spc="0" normalizeH="0" baseline="0" noProof="0" dirty="0" err="1">
                <a:ln>
                  <a:noFill/>
                </a:ln>
                <a:solidFill>
                  <a:prstClr val="black"/>
                </a:solidFill>
                <a:effectLst/>
                <a:uLnTx/>
                <a:uFillTx/>
                <a:latin typeface="Arial"/>
                <a:ea typeface="+mn-ea"/>
                <a:cs typeface="+mn-cs"/>
              </a:rPr>
              <a:t>colonization</a:t>
            </a:r>
            <a:r>
              <a:rPr kumimoji="0" lang="es-ES" sz="1995" b="1" i="0" u="none" strike="noStrike" kern="1200" cap="none" spc="0" normalizeH="0" baseline="0" noProof="0" dirty="0">
                <a:ln>
                  <a:noFill/>
                </a:ln>
                <a:solidFill>
                  <a:prstClr val="black"/>
                </a:solidFill>
                <a:effectLst/>
                <a:uLnTx/>
                <a:uFillTx/>
                <a:latin typeface="Arial"/>
                <a:ea typeface="+mn-ea"/>
                <a:cs typeface="+mn-cs"/>
              </a:rPr>
              <a:t>/</a:t>
            </a:r>
            <a:r>
              <a:rPr kumimoji="0" lang="es-ES" sz="1995" b="1" i="0" u="none" strike="noStrike" kern="1200" cap="none" spc="0" normalizeH="0" baseline="0" noProof="0" dirty="0" err="1">
                <a:ln>
                  <a:noFill/>
                </a:ln>
                <a:solidFill>
                  <a:prstClr val="black"/>
                </a:solidFill>
                <a:effectLst/>
                <a:uLnTx/>
                <a:uFillTx/>
                <a:latin typeface="Arial"/>
                <a:ea typeface="+mn-ea"/>
                <a:cs typeface="+mn-cs"/>
              </a:rPr>
              <a:t>infection</a:t>
            </a:r>
            <a:endParaRPr kumimoji="0" lang="es-ES" sz="1995" b="1" i="0" u="none" strike="noStrike" kern="1200" cap="none" spc="0" normalizeH="0" baseline="0" noProof="0" dirty="0">
              <a:ln>
                <a:noFill/>
              </a:ln>
              <a:solidFill>
                <a:prstClr val="black"/>
              </a:solidFill>
              <a:effectLst/>
              <a:uLnTx/>
              <a:uFillTx/>
              <a:latin typeface="Arial"/>
              <a:ea typeface="+mn-ea"/>
              <a:cs typeface="+mn-cs"/>
            </a:endParaRPr>
          </a:p>
        </p:txBody>
      </p:sp>
      <p:sp>
        <p:nvSpPr>
          <p:cNvPr id="35" name="Rectángulo 34"/>
          <p:cNvSpPr/>
          <p:nvPr/>
        </p:nvSpPr>
        <p:spPr>
          <a:xfrm>
            <a:off x="1791037" y="5516571"/>
            <a:ext cx="7623837" cy="518008"/>
          </a:xfrm>
          <a:prstGeom prst="rect">
            <a:avLst/>
          </a:prstGeom>
          <a:solidFill>
            <a:srgbClr val="FF6600">
              <a:alpha val="61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err="1">
                <a:ln>
                  <a:noFill/>
                </a:ln>
                <a:solidFill>
                  <a:prstClr val="black"/>
                </a:solidFill>
                <a:effectLst/>
                <a:uLnTx/>
                <a:uFillTx/>
                <a:latin typeface="Arial"/>
                <a:ea typeface="+mn-ea"/>
                <a:cs typeface="+mn-cs"/>
              </a:rPr>
              <a:t>Low</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rates</a:t>
            </a:r>
            <a:r>
              <a:rPr kumimoji="0" lang="es-ES" sz="1995" b="1" i="0" u="none" strike="noStrike" kern="1200" cap="none" spc="0" normalizeH="0" baseline="0" noProof="0" dirty="0">
                <a:ln>
                  <a:noFill/>
                </a:ln>
                <a:solidFill>
                  <a:prstClr val="black"/>
                </a:solidFill>
                <a:effectLst/>
                <a:uLnTx/>
                <a:uFillTx/>
                <a:latin typeface="Arial"/>
                <a:ea typeface="+mn-ea"/>
                <a:cs typeface="+mn-cs"/>
              </a:rPr>
              <a:t> of </a:t>
            </a:r>
            <a:r>
              <a:rPr kumimoji="0" lang="es-ES" sz="1995" b="1" i="0" u="none" strike="noStrike" kern="1200" cap="none" spc="0" normalizeH="0" baseline="0" noProof="0" dirty="0" err="1">
                <a:ln>
                  <a:noFill/>
                </a:ln>
                <a:solidFill>
                  <a:prstClr val="black"/>
                </a:solidFill>
                <a:effectLst/>
                <a:uLnTx/>
                <a:uFillTx/>
                <a:latin typeface="Arial"/>
                <a:ea typeface="+mn-ea"/>
                <a:cs typeface="+mn-cs"/>
              </a:rPr>
              <a:t>Clinical</a:t>
            </a:r>
            <a:r>
              <a:rPr kumimoji="0" lang="es-ES" sz="1995" b="1" i="0" u="none" strike="noStrike" kern="1200" cap="none" spc="0" normalizeH="0" baseline="0" noProof="0" dirty="0">
                <a:ln>
                  <a:noFill/>
                </a:ln>
                <a:solidFill>
                  <a:prstClr val="black"/>
                </a:solidFill>
                <a:effectLst/>
                <a:uLnTx/>
                <a:uFillTx/>
                <a:latin typeface="Arial"/>
                <a:ea typeface="+mn-ea"/>
                <a:cs typeface="+mn-cs"/>
              </a:rPr>
              <a:t> Cure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day</a:t>
            </a:r>
            <a:r>
              <a:rPr kumimoji="0" lang="es-ES" sz="1995" b="1" i="0" u="none" strike="noStrike" kern="1200" cap="none" spc="0" normalizeH="0" baseline="0" noProof="0" dirty="0">
                <a:ln>
                  <a:noFill/>
                </a:ln>
                <a:solidFill>
                  <a:prstClr val="black"/>
                </a:solidFill>
                <a:effectLst/>
                <a:uLnTx/>
                <a:uFillTx/>
                <a:latin typeface="Arial"/>
                <a:ea typeface="+mn-ea"/>
                <a:cs typeface="+mn-cs"/>
              </a:rPr>
              <a:t> 21 (&lt;50%)</a:t>
            </a:r>
          </a:p>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err="1">
                <a:ln>
                  <a:noFill/>
                </a:ln>
                <a:solidFill>
                  <a:prstClr val="black"/>
                </a:solidFill>
                <a:effectLst/>
                <a:uLnTx/>
                <a:uFillTx/>
                <a:latin typeface="Arial"/>
                <a:ea typeface="+mn-ea"/>
                <a:cs typeface="+mn-cs"/>
              </a:rPr>
              <a:t>Acceptable</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Microbiological</a:t>
            </a:r>
            <a:r>
              <a:rPr kumimoji="0" lang="es-ES" sz="1995" b="1" i="0" u="none" strike="noStrike" kern="1200" cap="none" spc="0" normalizeH="0" baseline="0" noProof="0" dirty="0">
                <a:ln>
                  <a:noFill/>
                </a:ln>
                <a:solidFill>
                  <a:prstClr val="black"/>
                </a:solidFill>
                <a:effectLst/>
                <a:uLnTx/>
                <a:uFillTx/>
                <a:latin typeface="Arial"/>
                <a:ea typeface="+mn-ea"/>
                <a:cs typeface="+mn-cs"/>
              </a:rPr>
              <a:t> Cure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day</a:t>
            </a:r>
            <a:r>
              <a:rPr kumimoji="0" lang="es-ES" sz="1995" b="1" i="0" u="none" strike="noStrike" kern="1200" cap="none" spc="0" normalizeH="0" baseline="0" noProof="0" dirty="0">
                <a:ln>
                  <a:noFill/>
                </a:ln>
                <a:solidFill>
                  <a:prstClr val="black"/>
                </a:solidFill>
                <a:effectLst/>
                <a:uLnTx/>
                <a:uFillTx/>
                <a:latin typeface="Arial"/>
                <a:ea typeface="+mn-ea"/>
                <a:cs typeface="+mn-cs"/>
              </a:rPr>
              <a:t> 21 (50-70%)</a:t>
            </a:r>
          </a:p>
        </p:txBody>
      </p:sp>
      <p:sp>
        <p:nvSpPr>
          <p:cNvPr id="36" name="Rectángulo 35"/>
          <p:cNvSpPr/>
          <p:nvPr/>
        </p:nvSpPr>
        <p:spPr>
          <a:xfrm>
            <a:off x="1791035" y="6044325"/>
            <a:ext cx="7623839" cy="427877"/>
          </a:xfrm>
          <a:prstGeom prst="rect">
            <a:avLst/>
          </a:prstGeom>
          <a:solidFill>
            <a:srgbClr val="FF6600">
              <a:alpha val="61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Variable </a:t>
            </a:r>
            <a:r>
              <a:rPr kumimoji="0" lang="es-ES" sz="1995" b="1" i="0" u="none" strike="noStrike" kern="1200" cap="none" spc="0" normalizeH="0" baseline="0" noProof="0" dirty="0" err="1">
                <a:ln>
                  <a:noFill/>
                </a:ln>
                <a:solidFill>
                  <a:prstClr val="black"/>
                </a:solidFill>
                <a:effectLst/>
                <a:uLnTx/>
                <a:uFillTx/>
                <a:latin typeface="Arial"/>
                <a:ea typeface="+mn-ea"/>
                <a:cs typeface="+mn-cs"/>
              </a:rPr>
              <a:t>mortality</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Source-related</a:t>
            </a:r>
            <a:r>
              <a:rPr kumimoji="0" lang="es-ES" sz="1995" b="1" i="0" u="none" strike="noStrike" kern="1200" cap="none" spc="0" normalizeH="0" baseline="0" noProof="0" dirty="0">
                <a:ln>
                  <a:noFill/>
                </a:ln>
                <a:solidFill>
                  <a:prstClr val="black"/>
                </a:solidFill>
                <a:effectLst/>
                <a:uLnTx/>
                <a:uFillTx/>
                <a:latin typeface="Arial"/>
                <a:ea typeface="+mn-ea"/>
                <a:cs typeface="+mn-cs"/>
              </a:rPr>
              <a:t>)</a:t>
            </a:r>
          </a:p>
        </p:txBody>
      </p:sp>
      <p:sp>
        <p:nvSpPr>
          <p:cNvPr id="37" name="Rectángulo 36"/>
          <p:cNvSpPr/>
          <p:nvPr/>
        </p:nvSpPr>
        <p:spPr>
          <a:xfrm>
            <a:off x="1791036" y="6481199"/>
            <a:ext cx="7623839" cy="291579"/>
          </a:xfrm>
          <a:prstGeom prst="rect">
            <a:avLst/>
          </a:prstGeom>
          <a:solidFill>
            <a:srgbClr val="FF6600">
              <a:alpha val="61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1995" b="1" i="0" u="none" strike="noStrike" kern="1200" cap="none" spc="0" normalizeH="0" baseline="0" noProof="0" dirty="0">
                <a:ln>
                  <a:noFill/>
                </a:ln>
                <a:solidFill>
                  <a:prstClr val="black"/>
                </a:solidFill>
                <a:effectLst/>
                <a:uLnTx/>
                <a:uFillTx/>
                <a:latin typeface="Arial"/>
                <a:ea typeface="+mn-ea"/>
                <a:cs typeface="+mn-cs"/>
              </a:rPr>
              <a:t>Long hospital </a:t>
            </a:r>
            <a:r>
              <a:rPr kumimoji="0" lang="es-ES" sz="1995" b="1" i="0" u="none" strike="noStrike" kern="1200" cap="none" spc="0" normalizeH="0" baseline="0" noProof="0" dirty="0" err="1">
                <a:ln>
                  <a:noFill/>
                </a:ln>
                <a:solidFill>
                  <a:prstClr val="black"/>
                </a:solidFill>
                <a:effectLst/>
                <a:uLnTx/>
                <a:uFillTx/>
                <a:latin typeface="Arial"/>
                <a:ea typeface="+mn-ea"/>
                <a:cs typeface="+mn-cs"/>
              </a:rPr>
              <a:t>stay</a:t>
            </a:r>
            <a:r>
              <a:rPr kumimoji="0" lang="es-ES" sz="1995" b="1" i="0" u="none" strike="noStrike" kern="1200" cap="none" spc="0" normalizeH="0" baseline="0" noProof="0" dirty="0">
                <a:ln>
                  <a:noFill/>
                </a:ln>
                <a:solidFill>
                  <a:prstClr val="black"/>
                </a:solidFill>
                <a:effectLst/>
                <a:uLnTx/>
                <a:uFillTx/>
                <a:latin typeface="Arial"/>
                <a:ea typeface="+mn-ea"/>
                <a:cs typeface="+mn-cs"/>
              </a:rPr>
              <a:t> </a:t>
            </a:r>
            <a:r>
              <a:rPr kumimoji="0" lang="es-ES" sz="1995" b="1" i="0" u="none" strike="noStrike" kern="1200" cap="none" spc="0" normalizeH="0" baseline="0" noProof="0" dirty="0" err="1">
                <a:ln>
                  <a:noFill/>
                </a:ln>
                <a:solidFill>
                  <a:prstClr val="black"/>
                </a:solidFill>
                <a:effectLst/>
                <a:uLnTx/>
                <a:uFillTx/>
                <a:latin typeface="Arial"/>
                <a:ea typeface="+mn-ea"/>
                <a:cs typeface="+mn-cs"/>
              </a:rPr>
              <a:t>associated</a:t>
            </a:r>
            <a:endParaRPr kumimoji="0" lang="es-ES" sz="1995"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67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animBg="1"/>
      <p:bldP spid="29"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44944" y="312840"/>
            <a:ext cx="4281245" cy="282129"/>
          </a:xfrm>
        </p:spPr>
        <p:txBody>
          <a:bodyPr/>
          <a:lstStyle/>
          <a:p>
            <a:r>
              <a:rPr lang="en-GB" sz="2902" b="1" dirty="0"/>
              <a:t>CONCLUSIONS</a:t>
            </a:r>
          </a:p>
        </p:txBody>
      </p:sp>
      <p:sp>
        <p:nvSpPr>
          <p:cNvPr id="9" name="CuadroTexto 8"/>
          <p:cNvSpPr txBox="1"/>
          <p:nvPr/>
        </p:nvSpPr>
        <p:spPr>
          <a:xfrm>
            <a:off x="1471709" y="1439035"/>
            <a:ext cx="9470525" cy="1767407"/>
          </a:xfrm>
          <a:prstGeom prst="rect">
            <a:avLst/>
          </a:prstGeom>
          <a:noFill/>
        </p:spPr>
        <p:txBody>
          <a:bodyPr wrap="square" rtlCol="0">
            <a:spAutoFit/>
          </a:bodyPr>
          <a:lstStyle/>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GLOBAL PROBLEMS </a:t>
            </a:r>
            <a:r>
              <a:rPr kumimoji="0" lang="es-ES" sz="1814" b="0" i="0" u="none" strike="noStrike" kern="1200" cap="none" spc="0" normalizeH="0" baseline="0" noProof="0" dirty="0">
                <a:ln>
                  <a:noFill/>
                </a:ln>
                <a:solidFill>
                  <a:prstClr val="black"/>
                </a:solidFill>
                <a:effectLst/>
                <a:uLnTx/>
                <a:uFillTx/>
                <a:latin typeface="Arial"/>
                <a:ea typeface="+mn-ea"/>
                <a:cs typeface="+mn-cs"/>
                <a:sym typeface="Wingdings"/>
              </a:rPr>
              <a:t> GLOBAL APPROACH  GLOBAL SOLUTIONS</a:t>
            </a:r>
          </a:p>
          <a:p>
            <a:pPr marL="310942" marR="0" lvl="0" indent="-310942" algn="l" defTabSz="451363" rtl="0" eaLnBrk="1" fontAlgn="auto" latinLnBrk="0" hangingPunct="1">
              <a:lnSpc>
                <a:spcPct val="100000"/>
              </a:lnSpc>
              <a:spcBef>
                <a:spcPts val="0"/>
              </a:spcBef>
              <a:spcAft>
                <a:spcPts val="0"/>
              </a:spcAft>
              <a:buClrTx/>
              <a:buSzTx/>
              <a:buFontTx/>
              <a:buChar char="•"/>
              <a:tabLst/>
              <a:defRPr/>
            </a:pPr>
            <a:endParaRPr kumimoji="0" lang="es-ES" sz="1814" b="0" i="0" u="none" strike="noStrike" kern="1200" cap="none" spc="0" normalizeH="0" baseline="0" noProof="0" dirty="0">
              <a:ln>
                <a:noFill/>
              </a:ln>
              <a:solidFill>
                <a:prstClr val="black"/>
              </a:solidFill>
              <a:effectLst/>
              <a:uLnTx/>
              <a:uFillTx/>
              <a:latin typeface="Arial"/>
              <a:ea typeface="+mn-ea"/>
              <a:cs typeface="+mn-cs"/>
              <a:sym typeface="Wingding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s-ES" sz="1814" b="0" i="0" u="none" strike="noStrike" kern="1200" cap="none" spc="0" normalizeH="0" baseline="0" noProof="0" dirty="0">
                <a:ln>
                  <a:noFill/>
                </a:ln>
                <a:solidFill>
                  <a:prstClr val="black"/>
                </a:solidFill>
                <a:effectLst/>
                <a:uLnTx/>
                <a:uFillTx/>
                <a:latin typeface="Arial"/>
                <a:ea typeface="+mn-ea"/>
                <a:cs typeface="+mn-cs"/>
                <a:sym typeface="Wingdings"/>
              </a:rPr>
              <a:t>PUBLIC-PRIVATE  COLLABORATION  TEAMWORK</a:t>
            </a:r>
          </a:p>
          <a:p>
            <a:pPr marL="310942" marR="0" lvl="0" indent="-310942" algn="l" defTabSz="451363" rtl="0" eaLnBrk="1" fontAlgn="auto" latinLnBrk="0" hangingPunct="1">
              <a:lnSpc>
                <a:spcPct val="100000"/>
              </a:lnSpc>
              <a:spcBef>
                <a:spcPts val="0"/>
              </a:spcBef>
              <a:spcAft>
                <a:spcPts val="0"/>
              </a:spcAft>
              <a:buClrTx/>
              <a:buSzTx/>
              <a:buFontTx/>
              <a:buChar char="•"/>
              <a:tabLst/>
              <a:defRPr/>
            </a:pPr>
            <a:endParaRPr kumimoji="0" lang="es-ES" sz="1814" b="0" i="0" u="none" strike="noStrike" kern="1200" cap="none" spc="0" normalizeH="0" baseline="0" noProof="0" dirty="0">
              <a:ln>
                <a:noFill/>
              </a:ln>
              <a:solidFill>
                <a:prstClr val="black"/>
              </a:solidFill>
              <a:effectLst/>
              <a:uLnTx/>
              <a:uFillTx/>
              <a:latin typeface="Arial"/>
              <a:ea typeface="+mn-ea"/>
              <a:cs typeface="+mn-cs"/>
              <a:sym typeface="Wingding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Multinational and multihospital level of information is crucial in Antimicrobial Resistance,</a:t>
            </a:r>
          </a:p>
          <a:p>
            <a:pPr marL="0" marR="0" lvl="0" indent="0" algn="l" defTabSz="451363" rtl="0" eaLnBrk="1" fontAlgn="auto" latinLnBrk="0" hangingPunct="1">
              <a:lnSpc>
                <a:spcPct val="100000"/>
              </a:lnSpc>
              <a:spcBef>
                <a:spcPts val="0"/>
              </a:spcBef>
              <a:spcAft>
                <a:spcPts val="0"/>
              </a:spcAft>
              <a:buClrTx/>
              <a:buSzTx/>
              <a:buFontTx/>
              <a:buNone/>
              <a:tabLst/>
              <a:defRPr/>
            </a:pPr>
            <a:r>
              <a:rPr kumimoji="0" lang="en-GB" sz="1814" b="0" i="0" u="none" strike="noStrike" kern="1200" cap="none" spc="0" normalizeH="0" baseline="0" noProof="0" dirty="0">
                <a:ln>
                  <a:noFill/>
                </a:ln>
                <a:solidFill>
                  <a:prstClr val="black"/>
                </a:solidFill>
                <a:effectLst/>
                <a:uLnTx/>
                <a:uFillTx/>
                <a:latin typeface="Arial"/>
                <a:ea typeface="+mn-ea"/>
                <a:cs typeface="+mn-cs"/>
              </a:rPr>
              <a:t>     given the importance of providing global and confident information</a:t>
            </a:r>
            <a:r>
              <a:rPr kumimoji="0" lang="es-ES_tradnl" sz="1814" b="0" i="0" u="none" strike="noStrike" kern="1200" cap="none" spc="0" normalizeH="0" baseline="0" noProof="0" dirty="0">
                <a:ln>
                  <a:noFill/>
                </a:ln>
                <a:solidFill>
                  <a:prstClr val="black"/>
                </a:solidFill>
                <a:effectLst/>
                <a:uLnTx/>
                <a:uFillTx/>
                <a:latin typeface="Arial"/>
                <a:ea typeface="+mn-ea"/>
                <a:cs typeface="+mn-cs"/>
              </a:rPr>
              <a:t> </a:t>
            </a:r>
            <a:endParaRPr kumimoji="0" lang="en-GB" sz="1814"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CuadroTexto 3"/>
          <p:cNvSpPr txBox="1"/>
          <p:nvPr/>
        </p:nvSpPr>
        <p:spPr>
          <a:xfrm>
            <a:off x="1802552" y="4226509"/>
            <a:ext cx="8268756" cy="650691"/>
          </a:xfrm>
          <a:prstGeom prst="rect">
            <a:avLst/>
          </a:prstGeom>
          <a:noFill/>
        </p:spPr>
        <p:txBody>
          <a:bodyPr wrap="square" rtlCol="0">
            <a:spAutoFit/>
          </a:bodyPr>
          <a:lstStyle/>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s-ES" sz="1814" b="0" i="0" u="none" strike="noStrike" kern="1200" cap="none" spc="0" normalizeH="0" baseline="0" noProof="0" dirty="0" err="1">
                <a:ln>
                  <a:noFill/>
                </a:ln>
                <a:solidFill>
                  <a:prstClr val="black"/>
                </a:solidFill>
                <a:effectLst/>
                <a:uLnTx/>
                <a:uFillTx/>
                <a:latin typeface="Arial"/>
                <a:ea typeface="+mn-ea"/>
                <a:cs typeface="+mn-cs"/>
              </a:rPr>
              <a:t>Adequate</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recruitment</a:t>
            </a:r>
            <a:endParaRPr kumimoji="0" lang="es-ES" sz="1814" b="0" i="0" u="none" strike="noStrike" kern="1200" cap="none" spc="0" normalizeH="0" baseline="0" noProof="0" dirty="0">
              <a:ln>
                <a:noFill/>
              </a:ln>
              <a:solidFill>
                <a:prstClr val="black"/>
              </a:solidFill>
              <a:effectLst/>
              <a:uLnTx/>
              <a:uFillTx/>
              <a:latin typeface="Arial"/>
              <a:ea typeface="+mn-ea"/>
              <a:cs typeface="+mn-cs"/>
            </a:endParaRPr>
          </a:p>
          <a:p>
            <a:pPr marL="310942" marR="0" lvl="0" indent="-310942" algn="l" defTabSz="451363" rtl="0" eaLnBrk="1" fontAlgn="auto" latinLnBrk="0" hangingPunct="1">
              <a:lnSpc>
                <a:spcPct val="100000"/>
              </a:lnSpc>
              <a:spcBef>
                <a:spcPts val="0"/>
              </a:spcBef>
              <a:spcAft>
                <a:spcPts val="0"/>
              </a:spcAft>
              <a:buClrTx/>
              <a:buSzTx/>
              <a:buFontTx/>
              <a:buChar char="-"/>
              <a:tabLst/>
              <a:defRPr/>
            </a:pPr>
            <a:r>
              <a:rPr kumimoji="0" lang="es-ES" sz="1814" b="0" i="0" u="none" strike="noStrike" kern="1200" cap="none" spc="0" normalizeH="0" baseline="0" noProof="0" dirty="0" err="1">
                <a:ln>
                  <a:noFill/>
                </a:ln>
                <a:solidFill>
                  <a:prstClr val="black"/>
                </a:solidFill>
                <a:effectLst/>
                <a:uLnTx/>
                <a:uFillTx/>
                <a:latin typeface="Arial"/>
                <a:ea typeface="+mn-ea"/>
                <a:cs typeface="+mn-cs"/>
              </a:rPr>
              <a:t>Results</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from</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interim</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analysis</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suggest</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we</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will</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answer</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the</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r>
              <a:rPr kumimoji="0" lang="es-ES" sz="1814" b="0" i="0" u="none" strike="noStrike" kern="1200" cap="none" spc="0" normalizeH="0" baseline="0" noProof="0" dirty="0" err="1">
                <a:ln>
                  <a:noFill/>
                </a:ln>
                <a:solidFill>
                  <a:prstClr val="black"/>
                </a:solidFill>
                <a:effectLst/>
                <a:uLnTx/>
                <a:uFillTx/>
                <a:latin typeface="Arial"/>
                <a:ea typeface="+mn-ea"/>
                <a:cs typeface="+mn-cs"/>
              </a:rPr>
              <a:t>objectives</a:t>
            </a:r>
            <a:r>
              <a:rPr kumimoji="0" lang="es-ES" sz="1814" b="0" i="0" u="none" strike="noStrike" kern="1200" cap="none" spc="0" normalizeH="0" baseline="0" noProof="0" dirty="0">
                <a:ln>
                  <a:noFill/>
                </a:ln>
                <a:solidFill>
                  <a:prstClr val="black"/>
                </a:solidFill>
                <a:effectLst/>
                <a:uLnTx/>
                <a:uFillTx/>
                <a:latin typeface="Arial"/>
                <a:ea typeface="+mn-ea"/>
                <a:cs typeface="+mn-cs"/>
              </a:rPr>
              <a:t>. </a:t>
            </a:r>
          </a:p>
        </p:txBody>
      </p:sp>
      <p:sp>
        <p:nvSpPr>
          <p:cNvPr id="25" name="CuadroTexto 24"/>
          <p:cNvSpPr txBox="1"/>
          <p:nvPr/>
        </p:nvSpPr>
        <p:spPr>
          <a:xfrm>
            <a:off x="1592345" y="3727256"/>
            <a:ext cx="2959708" cy="427168"/>
          </a:xfrm>
          <a:prstGeom prst="rect">
            <a:avLst/>
          </a:prstGeom>
          <a:noFill/>
        </p:spPr>
        <p:txBody>
          <a:bodyPr wrap="square" rtlCol="0">
            <a:spAutoFit/>
          </a:bodyPr>
          <a:lstStyle/>
          <a:p>
            <a:pPr marL="0" marR="0" lvl="0" indent="0" algn="ctr" defTabSz="451363" rtl="0" eaLnBrk="1" fontAlgn="auto" latinLnBrk="0" hangingPunct="1">
              <a:lnSpc>
                <a:spcPct val="100000"/>
              </a:lnSpc>
              <a:spcBef>
                <a:spcPts val="0"/>
              </a:spcBef>
              <a:spcAft>
                <a:spcPts val="0"/>
              </a:spcAft>
              <a:buClrTx/>
              <a:buSzTx/>
              <a:buFontTx/>
              <a:buNone/>
              <a:tabLst/>
              <a:defRPr/>
            </a:pPr>
            <a:r>
              <a:rPr kumimoji="0" lang="es-ES" sz="2176" b="1" i="0" u="none" strike="noStrike" kern="1200" cap="none" spc="0" normalizeH="0" baseline="0" noProof="0" dirty="0">
                <a:ln>
                  <a:noFill/>
                </a:ln>
                <a:solidFill>
                  <a:srgbClr val="FF0000"/>
                </a:solidFill>
                <a:effectLst/>
                <a:uLnTx/>
                <a:uFillTx/>
                <a:latin typeface="Arial"/>
                <a:ea typeface="+mn-ea"/>
                <a:cs typeface="+mn-cs"/>
              </a:rPr>
              <a:t>EURECA STUDY</a:t>
            </a:r>
          </a:p>
        </p:txBody>
      </p:sp>
    </p:spTree>
    <p:extLst>
      <p:ext uri="{BB962C8B-B14F-4D97-AF65-F5344CB8AC3E}">
        <p14:creationId xmlns:p14="http://schemas.microsoft.com/office/powerpoint/2010/main" val="50188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theme/theme1.xml><?xml version="1.0" encoding="utf-8"?>
<a:theme xmlns:a="http://schemas.openxmlformats.org/drawingml/2006/main" name="IMI_ppt_template">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MI Chart background">
  <a:themeElements>
    <a:clrScheme name="IMI colour palette">
      <a:dk1>
        <a:sysClr val="windowText" lastClr="000000"/>
      </a:dk1>
      <a:lt1>
        <a:sysClr val="window" lastClr="FFFFFF"/>
      </a:lt1>
      <a:dk2>
        <a:srgbClr val="005A76"/>
      </a:dk2>
      <a:lt2>
        <a:srgbClr val="D0E6E8"/>
      </a:lt2>
      <a:accent1>
        <a:srgbClr val="06715C"/>
      </a:accent1>
      <a:accent2>
        <a:srgbClr val="007540"/>
      </a:accent2>
      <a:accent3>
        <a:srgbClr val="005A76"/>
      </a:accent3>
      <a:accent4>
        <a:srgbClr val="005F90"/>
      </a:accent4>
      <a:accent5>
        <a:srgbClr val="744364"/>
      </a:accent5>
      <a:accent6>
        <a:srgbClr val="A35A24"/>
      </a:accent6>
      <a:hlink>
        <a:srgbClr val="008F75"/>
      </a:hlink>
      <a:folHlink>
        <a:srgbClr val="008F75"/>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5D7A5">
            <a:alpha val="98824"/>
          </a:srgbClr>
        </a:solidFill>
      </a:spPr>
      <a:bodyPr vert="horz" wrap="square" lIns="108000" tIns="108000" rIns="108000" bIns="108000">
        <a:spAutoFit/>
      </a:bodyPr>
      <a:lstStyle>
        <a:defPPr defTabSz="457200">
          <a:spcBef>
            <a:spcPct val="20000"/>
          </a:spcBef>
          <a:buFont typeface="Arial"/>
          <a:buNone/>
          <a:defRPr sz="3600">
            <a:solidFill>
              <a:schemeClr val="tx1"/>
            </a:solidFill>
            <a:latin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Widescreen</PresentationFormat>
  <Paragraphs>210</Paragraphs>
  <Slides>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ＭＳ Ｐゴシック</vt:lpstr>
      <vt:lpstr>Arial</vt:lpstr>
      <vt:lpstr>Arial Black</vt:lpstr>
      <vt:lpstr>Arial Regular</vt:lpstr>
      <vt:lpstr>Calibri</vt:lpstr>
      <vt:lpstr>Helvetica</vt:lpstr>
      <vt:lpstr>Times New Roman</vt:lpstr>
      <vt:lpstr>Wingdings</vt:lpstr>
      <vt:lpstr>IMI_ppt_template</vt:lpstr>
      <vt:lpstr>IMI Chart background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AMERKAD Nassima ( IMI )</dc:creator>
  <cp:lastModifiedBy>AMERKAD Nassima ( IMI )</cp:lastModifiedBy>
  <cp:revision>1</cp:revision>
  <dcterms:created xsi:type="dcterms:W3CDTF">2018-10-29T14:25:59Z</dcterms:created>
  <dcterms:modified xsi:type="dcterms:W3CDTF">2018-10-29T14:26:07Z</dcterms:modified>
</cp:coreProperties>
</file>